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7" r:id="rId2"/>
    <p:sldId id="270" r:id="rId3"/>
    <p:sldId id="271" r:id="rId4"/>
    <p:sldId id="272" r:id="rId5"/>
    <p:sldId id="260" r:id="rId6"/>
    <p:sldId id="275" r:id="rId7"/>
    <p:sldId id="276" r:id="rId8"/>
    <p:sldId id="277" r:id="rId9"/>
    <p:sldId id="278" r:id="rId10"/>
    <p:sldId id="279" r:id="rId11"/>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3">
          <p15:clr>
            <a:srgbClr val="A4A3A4"/>
          </p15:clr>
        </p15:guide>
        <p15:guide id="2" orient="horz" pos="2160">
          <p15:clr>
            <a:srgbClr val="A4A3A4"/>
          </p15:clr>
        </p15:guide>
        <p15:guide id="3" pos="157">
          <p15:clr>
            <a:srgbClr val="A4A3A4"/>
          </p15:clr>
        </p15:guide>
        <p15:guide id="4" pos="5596">
          <p15:clr>
            <a:srgbClr val="A4A3A4"/>
          </p15:clr>
        </p15:guide>
        <p15:guide id="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guson, Meagan" initials="FM" lastIdx="0" clrIdx="0">
    <p:extLst>
      <p:ext uri="{19B8F6BF-5375-455C-9EA6-DF929625EA0E}">
        <p15:presenceInfo xmlns:p15="http://schemas.microsoft.com/office/powerpoint/2012/main" userId="Ferguson, Meag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352"/>
    <a:srgbClr val="FFC000"/>
    <a:srgbClr val="058594"/>
    <a:srgbClr val="EA002A"/>
    <a:srgbClr val="C9EAEC"/>
    <a:srgbClr val="92B9C6"/>
    <a:srgbClr val="E6E6E6"/>
    <a:srgbClr val="D1D3D3"/>
    <a:srgbClr val="F3F2F1"/>
    <a:srgbClr val="0549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8" autoAdjust="0"/>
    <p:restoredTop sz="56894" autoAdjust="0"/>
  </p:normalViewPr>
  <p:slideViewPr>
    <p:cSldViewPr snapToGrid="0" snapToObjects="1">
      <p:cViewPr varScale="1">
        <p:scale>
          <a:sx n="72" d="100"/>
          <a:sy n="72" d="100"/>
        </p:scale>
        <p:origin x="2784" y="43"/>
      </p:cViewPr>
      <p:guideLst>
        <p:guide orient="horz" pos="1273"/>
        <p:guide orient="horz" pos="2160"/>
        <p:guide pos="157"/>
        <p:guide pos="5596"/>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3134"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C41162-23AC-5049-869C-6E151C9871AF}" type="datetime1">
              <a:rPr lang="en-US" smtClean="0"/>
              <a:t>6/17/2019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F43939-1065-C44F-ADB8-F5F4B365A82F}" type="slidenum">
              <a:rPr lang="en-US" smtClean="0"/>
              <a:t>‹#›</a:t>
            </a:fld>
            <a:endParaRPr lang="en-US"/>
          </a:p>
        </p:txBody>
      </p:sp>
    </p:spTree>
    <p:extLst>
      <p:ext uri="{BB962C8B-B14F-4D97-AF65-F5344CB8AC3E}">
        <p14:creationId xmlns:p14="http://schemas.microsoft.com/office/powerpoint/2010/main" val="33548463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75838-8427-0349-83C5-25CA3E0CC4C9}" type="datetime1">
              <a:rPr lang="en-US" smtClean="0"/>
              <a:t>6/17/2019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7BDE7-08C6-0643-9071-D30007A2AF4F}" type="slidenum">
              <a:rPr lang="en-US" smtClean="0"/>
              <a:t>‹#›</a:t>
            </a:fld>
            <a:endParaRPr lang="en-US"/>
          </a:p>
        </p:txBody>
      </p:sp>
    </p:spTree>
    <p:extLst>
      <p:ext uri="{BB962C8B-B14F-4D97-AF65-F5344CB8AC3E}">
        <p14:creationId xmlns:p14="http://schemas.microsoft.com/office/powerpoint/2010/main" val="12840261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Doel</a:t>
            </a:r>
            <a:r>
              <a:rPr lang="en-US" b="1" dirty="0" smtClean="0"/>
              <a:t> van de </a:t>
            </a:r>
            <a:r>
              <a:rPr lang="en-US" b="1" dirty="0" err="1" smtClean="0"/>
              <a:t>presentatie</a:t>
            </a:r>
            <a:r>
              <a:rPr lang="en-US" b="1" dirty="0" smtClean="0"/>
              <a:t> </a:t>
            </a:r>
            <a:r>
              <a:rPr lang="en-US" b="1" dirty="0" err="1" smtClean="0"/>
              <a:t>voor</a:t>
            </a:r>
            <a:r>
              <a:rPr lang="en-US" b="1" baseline="0" dirty="0" smtClean="0"/>
              <a:t> </a:t>
            </a:r>
            <a:r>
              <a:rPr lang="en-US" b="1" baseline="0" dirty="0" err="1" smtClean="0"/>
              <a:t>gespreksleiders</a:t>
            </a:r>
            <a:r>
              <a:rPr lang="en-US" b="1" baseline="0" dirty="0" smtClean="0"/>
              <a:t>: </a:t>
            </a:r>
            <a:r>
              <a:rPr lang="en-US" baseline="0" dirty="0" err="1" smtClean="0"/>
              <a:t>Gebruik</a:t>
            </a:r>
            <a:r>
              <a:rPr lang="en-US" baseline="0" dirty="0" smtClean="0"/>
              <a:t> </a:t>
            </a:r>
            <a:r>
              <a:rPr lang="en-US" baseline="0" dirty="0" err="1" smtClean="0"/>
              <a:t>deze</a:t>
            </a:r>
            <a:r>
              <a:rPr lang="en-US" baseline="0" dirty="0" smtClean="0"/>
              <a:t> </a:t>
            </a:r>
            <a:r>
              <a:rPr lang="en-US" baseline="0" dirty="0" err="1" smtClean="0"/>
              <a:t>presentatie</a:t>
            </a:r>
            <a:r>
              <a:rPr lang="en-US" baseline="0" dirty="0" smtClean="0"/>
              <a:t> </a:t>
            </a:r>
            <a:r>
              <a:rPr lang="en-US" baseline="0" dirty="0" err="1" smtClean="0"/>
              <a:t>ter</a:t>
            </a:r>
            <a:r>
              <a:rPr lang="en-US" baseline="0" dirty="0" smtClean="0"/>
              <a:t> </a:t>
            </a:r>
            <a:r>
              <a:rPr lang="en-US" baseline="0" dirty="0" err="1" smtClean="0"/>
              <a:t>facilitatie</a:t>
            </a:r>
            <a:r>
              <a:rPr lang="en-US" baseline="0" dirty="0" smtClean="0"/>
              <a:t> van de 'We </a:t>
            </a:r>
            <a:r>
              <a:rPr lang="en-US" baseline="0" dirty="0" err="1" smtClean="0"/>
              <a:t>hebben</a:t>
            </a:r>
            <a:r>
              <a:rPr lang="en-US" baseline="0" dirty="0" smtClean="0"/>
              <a:t> </a:t>
            </a:r>
            <a:r>
              <a:rPr lang="en-US" baseline="0" dirty="0" err="1" smtClean="0"/>
              <a:t>naar</a:t>
            </a:r>
            <a:r>
              <a:rPr lang="en-US" baseline="0" dirty="0" smtClean="0"/>
              <a:t> u </a:t>
            </a:r>
            <a:r>
              <a:rPr lang="en-US" baseline="0" dirty="0" err="1" smtClean="0"/>
              <a:t>geluisterd</a:t>
            </a:r>
            <a:r>
              <a:rPr lang="en-US" baseline="0" dirty="0" smtClean="0"/>
              <a:t>'-</a:t>
            </a:r>
            <a:r>
              <a:rPr lang="en-US" baseline="0" dirty="0" err="1" smtClean="0"/>
              <a:t>sessies</a:t>
            </a:r>
            <a:r>
              <a:rPr lang="en-US" baseline="0" dirty="0" smtClean="0"/>
              <a:t>. </a:t>
            </a:r>
            <a:r>
              <a:rPr lang="en-US" baseline="0" dirty="0" err="1" smtClean="0"/>
              <a:t>Deze</a:t>
            </a:r>
            <a:r>
              <a:rPr lang="en-US" baseline="0" dirty="0" smtClean="0"/>
              <a:t> </a:t>
            </a:r>
            <a:r>
              <a:rPr lang="en-US" baseline="0" dirty="0" err="1" smtClean="0"/>
              <a:t>presentatie</a:t>
            </a:r>
            <a:r>
              <a:rPr lang="en-US" baseline="0" dirty="0" smtClean="0"/>
              <a:t> is </a:t>
            </a:r>
            <a:r>
              <a:rPr lang="en-US" baseline="0" dirty="0" err="1" smtClean="0"/>
              <a:t>geschikt</a:t>
            </a:r>
            <a:r>
              <a:rPr lang="en-US" baseline="0" dirty="0" smtClean="0"/>
              <a:t> </a:t>
            </a:r>
            <a:r>
              <a:rPr lang="en-US" baseline="0" dirty="0" err="1" smtClean="0"/>
              <a:t>voor</a:t>
            </a:r>
            <a:r>
              <a:rPr lang="en-US" baseline="0" dirty="0" smtClean="0"/>
              <a:t> management </a:t>
            </a:r>
            <a:r>
              <a:rPr lang="en-US" baseline="0" dirty="0" err="1" smtClean="0"/>
              <a:t>en</a:t>
            </a:r>
            <a:r>
              <a:rPr lang="en-US" baseline="0" dirty="0" smtClean="0"/>
              <a:t> </a:t>
            </a:r>
            <a:r>
              <a:rPr lang="en-US" baseline="0" dirty="0" err="1" smtClean="0"/>
              <a:t>frontofficemedewerkers</a:t>
            </a:r>
            <a:r>
              <a:rPr lang="en-US" baseline="0" dirty="0" smtClean="0"/>
              <a:t>. </a:t>
            </a:r>
            <a:r>
              <a:rPr lang="en-US" baseline="0" dirty="0" err="1" smtClean="0"/>
              <a:t>Vul</a:t>
            </a:r>
            <a:r>
              <a:rPr lang="en-US" baseline="0" dirty="0" smtClean="0"/>
              <a:t> de </a:t>
            </a:r>
            <a:r>
              <a:rPr lang="en-US" baseline="0" dirty="0" err="1" smtClean="0"/>
              <a:t>informatie</a:t>
            </a:r>
            <a:r>
              <a:rPr lang="en-US" baseline="0" dirty="0" smtClean="0"/>
              <a:t> in (</a:t>
            </a:r>
            <a:r>
              <a:rPr lang="en-US" baseline="0" dirty="0" err="1" smtClean="0"/>
              <a:t>indien</a:t>
            </a:r>
            <a:r>
              <a:rPr lang="en-US" baseline="0" dirty="0" smtClean="0"/>
              <a:t> van </a:t>
            </a:r>
            <a:r>
              <a:rPr lang="en-US" baseline="0" dirty="0" err="1" smtClean="0"/>
              <a:t>toepassing</a:t>
            </a:r>
            <a:r>
              <a:rPr lang="en-US" baseline="0" dirty="0" smtClean="0"/>
              <a:t>) </a:t>
            </a:r>
            <a:r>
              <a:rPr lang="en-US" baseline="0" dirty="0" err="1" smtClean="0"/>
              <a:t>voordat</a:t>
            </a:r>
            <a:r>
              <a:rPr lang="en-US" baseline="0" dirty="0" smtClean="0"/>
              <a:t> u </a:t>
            </a:r>
            <a:r>
              <a:rPr lang="en-US" baseline="0" dirty="0" err="1" smtClean="0"/>
              <a:t>aan</a:t>
            </a:r>
            <a:r>
              <a:rPr lang="en-US" baseline="0" dirty="0" smtClean="0"/>
              <a:t> de </a:t>
            </a:r>
            <a:r>
              <a:rPr lang="en-US" baseline="0" dirty="0" err="1" smtClean="0"/>
              <a:t>sessies</a:t>
            </a:r>
            <a:r>
              <a:rPr lang="en-US" baseline="0" dirty="0" smtClean="0"/>
              <a:t> </a:t>
            </a:r>
            <a:r>
              <a:rPr lang="en-US" baseline="0" dirty="0" err="1" smtClean="0"/>
              <a:t>begint</a:t>
            </a:r>
            <a:r>
              <a:rPr lang="en-US" baseline="0" dirty="0" smtClean="0"/>
              <a:t>.</a:t>
            </a:r>
          </a:p>
          <a:p>
            <a:endParaRPr lang="en-US" baseline="0" dirty="0" smtClean="0"/>
          </a:p>
          <a:p>
            <a:r>
              <a:rPr lang="en-US" baseline="0" dirty="0" err="1" smtClean="0"/>
              <a:t>Er</a:t>
            </a:r>
            <a:r>
              <a:rPr lang="en-US" baseline="0" dirty="0" smtClean="0"/>
              <a:t> </a:t>
            </a:r>
            <a:r>
              <a:rPr lang="en-US" baseline="0" dirty="0" err="1" smtClean="0"/>
              <a:t>zijn</a:t>
            </a:r>
            <a:r>
              <a:rPr lang="en-US" baseline="0" dirty="0" smtClean="0"/>
              <a:t> OPMERKINGEN </a:t>
            </a:r>
            <a:r>
              <a:rPr lang="en-US" baseline="0" dirty="0" err="1" smtClean="0"/>
              <a:t>voorzien</a:t>
            </a:r>
            <a:r>
              <a:rPr lang="en-US" baseline="0" dirty="0" smtClean="0"/>
              <a:t> </a:t>
            </a:r>
            <a:r>
              <a:rPr lang="en-US" baseline="0" dirty="0" err="1" smtClean="0"/>
              <a:t>bij</a:t>
            </a:r>
            <a:r>
              <a:rPr lang="en-US" baseline="0" dirty="0" smtClean="0"/>
              <a:t> de </a:t>
            </a:r>
            <a:r>
              <a:rPr lang="en-US" baseline="0" dirty="0" err="1" smtClean="0"/>
              <a:t>presentatie</a:t>
            </a:r>
            <a:r>
              <a:rPr lang="en-US" baseline="0" dirty="0" smtClean="0"/>
              <a:t>.</a:t>
            </a:r>
            <a:endParaRPr lang="en-US" dirty="0" smtClean="0"/>
          </a:p>
          <a:p>
            <a:endParaRPr lang="en-US" dirty="0" smtClean="0"/>
          </a:p>
          <a:p>
            <a:r>
              <a:rPr lang="en-US" b="1" dirty="0" smtClean="0"/>
              <a:t>DOE</a:t>
            </a:r>
            <a:r>
              <a:rPr lang="en-US" dirty="0" smtClean="0"/>
              <a:t>:</a:t>
            </a:r>
            <a:r>
              <a:rPr lang="en-US" baseline="0" dirty="0" smtClean="0"/>
              <a:t> </a:t>
            </a:r>
            <a:r>
              <a:rPr lang="en-US" baseline="0" dirty="0" err="1" smtClean="0"/>
              <a:t>Vervang</a:t>
            </a:r>
            <a:r>
              <a:rPr lang="en-US" baseline="0" dirty="0" smtClean="0"/>
              <a:t> &lt;Insert Unit Name&gt; door de </a:t>
            </a:r>
            <a:r>
              <a:rPr lang="en-US" baseline="0" dirty="0" err="1" smtClean="0"/>
              <a:t>naam</a:t>
            </a:r>
            <a:r>
              <a:rPr lang="en-US" baseline="0" dirty="0" smtClean="0"/>
              <a:t> van </a:t>
            </a:r>
            <a:r>
              <a:rPr lang="en-US" baseline="0" dirty="0" err="1" smtClean="0"/>
              <a:t>uw</a:t>
            </a:r>
            <a:r>
              <a:rPr lang="en-US" baseline="0" dirty="0" smtClean="0"/>
              <a:t> account/unit </a:t>
            </a:r>
            <a:r>
              <a:rPr lang="en-US" baseline="0" dirty="0" err="1" smtClean="0"/>
              <a:t>voordat</a:t>
            </a:r>
            <a:r>
              <a:rPr lang="en-US" baseline="0" dirty="0" smtClean="0"/>
              <a:t> u de </a:t>
            </a:r>
            <a:r>
              <a:rPr lang="en-US" baseline="0" dirty="0" err="1" smtClean="0"/>
              <a:t>presentatie</a:t>
            </a:r>
            <a:r>
              <a:rPr lang="en-US" baseline="0" dirty="0" smtClean="0"/>
              <a:t> </a:t>
            </a:r>
            <a:r>
              <a:rPr lang="en-US" baseline="0" dirty="0" err="1" smtClean="0"/>
              <a:t>gebruikt</a:t>
            </a:r>
            <a:r>
              <a:rPr lang="en-US" baseline="0" dirty="0" smtClean="0"/>
              <a:t> </a:t>
            </a:r>
            <a:r>
              <a:rPr lang="en-US" baseline="0" dirty="0" err="1" smtClean="0"/>
              <a:t>en</a:t>
            </a:r>
            <a:r>
              <a:rPr lang="en-US" baseline="0" dirty="0" smtClean="0"/>
              <a:t> </a:t>
            </a:r>
            <a:r>
              <a:rPr lang="en-US" baseline="0" dirty="0" err="1" smtClean="0"/>
              <a:t>aan</a:t>
            </a:r>
            <a:r>
              <a:rPr lang="en-US" baseline="0" dirty="0" smtClean="0"/>
              <a:t> 'We </a:t>
            </a:r>
            <a:r>
              <a:rPr lang="en-US" baseline="0" dirty="0" err="1" smtClean="0"/>
              <a:t>hebben</a:t>
            </a:r>
            <a:r>
              <a:rPr lang="en-US" baseline="0" dirty="0" smtClean="0"/>
              <a:t> </a:t>
            </a:r>
            <a:r>
              <a:rPr lang="en-US" baseline="0" dirty="0" err="1" smtClean="0"/>
              <a:t>naar</a:t>
            </a:r>
            <a:r>
              <a:rPr lang="en-US" baseline="0" dirty="0" smtClean="0"/>
              <a:t> u </a:t>
            </a:r>
            <a:r>
              <a:rPr lang="en-US" baseline="0" dirty="0" err="1" smtClean="0"/>
              <a:t>geluisterd</a:t>
            </a:r>
            <a:r>
              <a:rPr lang="en-US" baseline="0" dirty="0" smtClean="0"/>
              <a:t>'-</a:t>
            </a:r>
            <a:r>
              <a:rPr lang="en-US" baseline="0" dirty="0" err="1" smtClean="0"/>
              <a:t>sessies</a:t>
            </a:r>
            <a:r>
              <a:rPr lang="en-US" baseline="0" dirty="0" smtClean="0"/>
              <a:t> </a:t>
            </a:r>
            <a:r>
              <a:rPr lang="en-US" baseline="0" dirty="0" err="1" smtClean="0"/>
              <a:t>begint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277BDE7-08C6-0643-9071-D30007A2AF4F}" type="slidenum">
              <a:rPr lang="en-US" smtClean="0"/>
              <a:t>1</a:t>
            </a:fld>
            <a:endParaRPr lang="en-US"/>
          </a:p>
        </p:txBody>
      </p:sp>
    </p:spTree>
    <p:extLst>
      <p:ext uri="{BB962C8B-B14F-4D97-AF65-F5344CB8AC3E}">
        <p14:creationId xmlns:p14="http://schemas.microsoft.com/office/powerpoint/2010/main" val="223840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DOE: </a:t>
            </a:r>
            <a:r>
              <a:rPr lang="en-US" smtClean="0"/>
              <a:t>Neem de </a:t>
            </a:r>
            <a:r>
              <a:rPr lang="en-US" baseline="0" smtClean="0"/>
              <a:t>enquêtedoelstellingen door met uw team.</a:t>
            </a:r>
          </a:p>
          <a:p>
            <a:endParaRPr lang="en-US" baseline="0" smtClean="0"/>
          </a:p>
          <a:p>
            <a:r>
              <a:rPr lang="en-US" b="1" baseline="0" smtClean="0"/>
              <a:t>OPMERKINGEN: </a:t>
            </a:r>
          </a:p>
          <a:p>
            <a:pPr marL="171450" indent="-171450">
              <a:buFontTx/>
              <a:buChar char="-"/>
            </a:pPr>
            <a:r>
              <a:rPr lang="en-US" baseline="0" smtClean="0"/>
              <a:t>Bespreek het doel van de enquête en de wijze waarop resultaten de organisatie helpen bij beslissingen voor verbeteringen die leiden tot meer efficiëntie.</a:t>
            </a:r>
          </a:p>
        </p:txBody>
      </p:sp>
      <p:sp>
        <p:nvSpPr>
          <p:cNvPr id="4" name="Slide Number Placeholder 3"/>
          <p:cNvSpPr>
            <a:spLocks noGrp="1"/>
          </p:cNvSpPr>
          <p:nvPr>
            <p:ph type="sldNum" sz="quarter" idx="10"/>
          </p:nvPr>
        </p:nvSpPr>
        <p:spPr/>
        <p:txBody>
          <a:bodyPr/>
          <a:lstStyle/>
          <a:p>
            <a:fld id="{1277BDE7-08C6-0643-9071-D30007A2AF4F}" type="slidenum">
              <a:rPr lang="en-US" smtClean="0"/>
              <a:t>2</a:t>
            </a:fld>
            <a:endParaRPr lang="en-US"/>
          </a:p>
        </p:txBody>
      </p:sp>
    </p:spTree>
    <p:extLst>
      <p:ext uri="{BB962C8B-B14F-4D97-AF65-F5344CB8AC3E}">
        <p14:creationId xmlns:p14="http://schemas.microsoft.com/office/powerpoint/2010/main" val="106561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DOE: </a:t>
            </a:r>
            <a:r>
              <a:rPr lang="en-US" smtClean="0"/>
              <a:t>Neem</a:t>
            </a:r>
            <a:r>
              <a:rPr lang="en-US" baseline="0" smtClean="0"/>
              <a:t> het proces voor de betrokkenheidsenquête door</a:t>
            </a:r>
          </a:p>
          <a:p>
            <a:endParaRPr lang="en-US" b="1" baseline="0" smtClean="0"/>
          </a:p>
          <a:p>
            <a:r>
              <a:rPr lang="en-US" b="1" baseline="0" smtClean="0"/>
              <a:t>OPMERKINGEN: </a:t>
            </a:r>
          </a:p>
          <a:p>
            <a:r>
              <a:rPr lang="en-US" b="1" u="none" smtClean="0">
                <a:latin typeface="Arial" panose="020B0604020202020204" pitchFamily="34" charset="0"/>
                <a:cs typeface="Arial" panose="020B0604020202020204" pitchFamily="34" charset="0"/>
              </a:rPr>
              <a:t>Stap 1: Bij stap 1 'De enquête</a:t>
            </a:r>
            <a:r>
              <a:rPr lang="en-US" b="1" u="none" baseline="0" smtClean="0">
                <a:latin typeface="Arial" panose="020B0604020202020204" pitchFamily="34" charset="0"/>
                <a:cs typeface="Arial" panose="020B0604020202020204" pitchFamily="34" charset="0"/>
              </a:rPr>
              <a:t> uitvoeren'</a:t>
            </a:r>
            <a:r>
              <a:rPr lang="en-US" u="none" baseline="0" smtClean="0">
                <a:latin typeface="Arial" panose="020B0604020202020204" pitchFamily="34" charset="0"/>
                <a:cs typeface="Arial" panose="020B0604020202020204" pitchFamily="34" charset="0"/>
              </a:rPr>
              <a:t> wordt </a:t>
            </a:r>
            <a:r>
              <a:rPr lang="en-US" u="none" smtClean="0">
                <a:latin typeface="Arial" panose="020B0604020202020204" pitchFamily="34" charset="0"/>
                <a:cs typeface="Arial" panose="020B0604020202020204" pitchFamily="34" charset="0"/>
              </a:rPr>
              <a:t>een willekeurige</a:t>
            </a:r>
            <a:r>
              <a:rPr lang="en-US" u="none" baseline="0" smtClean="0">
                <a:latin typeface="Arial" panose="020B0604020202020204" pitchFamily="34" charset="0"/>
                <a:cs typeface="Arial" panose="020B0604020202020204" pitchFamily="34" charset="0"/>
              </a:rPr>
              <a:t> groep w</a:t>
            </a:r>
            <a:r>
              <a:rPr lang="en-US" u="none" smtClean="0">
                <a:latin typeface="Arial" panose="020B0604020202020204" pitchFamily="34" charset="0"/>
                <a:cs typeface="Arial" panose="020B0604020202020204" pitchFamily="34" charset="0"/>
              </a:rPr>
              <a:t>erknemers</a:t>
            </a:r>
            <a:r>
              <a:rPr lang="en-US" u="none" baseline="0" smtClean="0">
                <a:latin typeface="Arial" panose="020B0604020202020204" pitchFamily="34" charset="0"/>
                <a:cs typeface="Arial" panose="020B0604020202020204" pitchFamily="34" charset="0"/>
              </a:rPr>
              <a:t> uitgenodigd om onze </a:t>
            </a:r>
            <a:r>
              <a:rPr lang="en-US" smtClean="0">
                <a:latin typeface="Arial" panose="020B0604020202020204" pitchFamily="34" charset="0"/>
                <a:cs typeface="Arial" panose="020B0604020202020204" pitchFamily="34" charset="0"/>
              </a:rPr>
              <a:t>vrijwillige,</a:t>
            </a:r>
            <a:r>
              <a:rPr lang="en-US" baseline="0"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rPr>
              <a:t>vertrouwelijke </a:t>
            </a:r>
            <a:r>
              <a:rPr lang="en-US" u="none" baseline="0" smtClean="0">
                <a:latin typeface="Arial" panose="020B0604020202020204" pitchFamily="34" charset="0"/>
                <a:cs typeface="Arial" panose="020B0604020202020204" pitchFamily="34" charset="0"/>
              </a:rPr>
              <a:t>enquête in te vullen.</a:t>
            </a:r>
            <a:endParaRPr lang="en-US" smtClean="0">
              <a:latin typeface="Arial" panose="020B0604020202020204" pitchFamily="34" charset="0"/>
              <a:cs typeface="Arial" panose="020B0604020202020204" pitchFamily="34" charset="0"/>
            </a:endParaRPr>
          </a:p>
          <a:p>
            <a:r>
              <a:rPr lang="en-US" b="1" u="none" baseline="0" smtClean="0">
                <a:latin typeface="Arial" panose="020B0604020202020204" pitchFamily="34" charset="0"/>
                <a:cs typeface="Arial" panose="020B0604020202020204" pitchFamily="34" charset="0"/>
              </a:rPr>
              <a:t>Stap 2: Resultaten analyseren en interpreteren' </a:t>
            </a:r>
            <a:r>
              <a:rPr lang="en-US" u="none" baseline="0" smtClean="0">
                <a:latin typeface="Arial" panose="020B0604020202020204" pitchFamily="34" charset="0"/>
                <a:cs typeface="Arial" panose="020B0604020202020204" pitchFamily="34" charset="0"/>
              </a:rPr>
              <a:t>- Na uitvoering van de enquête worden de resultaten gecompileerd en geanalyseerd om te bepalen hoe betrokken werknemers zijn binnen de organisatie. </a:t>
            </a:r>
          </a:p>
          <a:p>
            <a:r>
              <a:rPr lang="en-US" b="1" u="none" smtClean="0">
                <a:latin typeface="Arial" panose="020B0604020202020204" pitchFamily="34" charset="0"/>
                <a:cs typeface="Arial" panose="020B0604020202020204" pitchFamily="34" charset="0"/>
              </a:rPr>
              <a:t>Stap 3:</a:t>
            </a:r>
            <a:r>
              <a:rPr lang="en-US" b="1" u="none" baseline="0" smtClean="0">
                <a:latin typeface="Arial" panose="020B0604020202020204" pitchFamily="34" charset="0"/>
                <a:cs typeface="Arial" panose="020B0604020202020204" pitchFamily="34" charset="0"/>
              </a:rPr>
              <a:t> Bij 'Resultaten delen en problemen prioriteren'</a:t>
            </a:r>
            <a:r>
              <a:rPr lang="en-US" u="none" baseline="0" smtClean="0">
                <a:latin typeface="Arial" panose="020B0604020202020204" pitchFamily="34" charset="0"/>
                <a:cs typeface="Arial" panose="020B0604020202020204" pitchFamily="34" charset="0"/>
              </a:rPr>
              <a:t> worden de resultaten van de enquête gedeeld met de organisatie en worden mogelijkheden geprioriteerd.</a:t>
            </a:r>
          </a:p>
          <a:p>
            <a:r>
              <a:rPr lang="en-US" b="1" u="none" smtClean="0">
                <a:latin typeface="Arial" panose="020B0604020202020204" pitchFamily="34" charset="0"/>
                <a:cs typeface="Arial" panose="020B0604020202020204" pitchFamily="34" charset="0"/>
              </a:rPr>
              <a:t>Stap 4:</a:t>
            </a:r>
            <a:r>
              <a:rPr lang="en-US" b="1" u="none" baseline="0" smtClean="0">
                <a:latin typeface="Arial" panose="020B0604020202020204" pitchFamily="34" charset="0"/>
                <a:cs typeface="Arial" panose="020B0604020202020204" pitchFamily="34" charset="0"/>
              </a:rPr>
              <a:t> Actieplannen ontwikkelen'</a:t>
            </a:r>
            <a:r>
              <a:rPr lang="en-US" u="none" baseline="0" smtClean="0">
                <a:latin typeface="Arial" panose="020B0604020202020204" pitchFamily="34" charset="0"/>
                <a:cs typeface="Arial" panose="020B0604020202020204" pitchFamily="34" charset="0"/>
              </a:rPr>
              <a:t> houdt in d</a:t>
            </a:r>
            <a:r>
              <a:rPr lang="en-US" u="none" smtClean="0">
                <a:latin typeface="Arial" panose="020B0604020202020204" pitchFamily="34" charset="0"/>
                <a:cs typeface="Arial" panose="020B0604020202020204" pitchFamily="34" charset="0"/>
              </a:rPr>
              <a:t>at er </a:t>
            </a:r>
            <a:r>
              <a:rPr lang="en-US" smtClean="0">
                <a:latin typeface="Arial" panose="020B0604020202020204" pitchFamily="34" charset="0"/>
                <a:cs typeface="Arial" panose="020B0604020202020204" pitchFamily="34" charset="0"/>
              </a:rPr>
              <a:t>actieplannen</a:t>
            </a:r>
            <a:r>
              <a:rPr lang="en-US" baseline="0" smtClean="0">
                <a:latin typeface="Arial" panose="020B0604020202020204" pitchFamily="34" charset="0"/>
                <a:cs typeface="Arial" panose="020B0604020202020204" pitchFamily="34" charset="0"/>
              </a:rPr>
              <a:t> worden </a:t>
            </a:r>
            <a:r>
              <a:rPr lang="en-US" smtClean="0">
                <a:latin typeface="Arial" panose="020B0604020202020204" pitchFamily="34" charset="0"/>
                <a:cs typeface="Arial" panose="020B0604020202020204" pitchFamily="34" charset="0"/>
              </a:rPr>
              <a:t>ontwikkeld om aan verbetering te werken voor de in kaart gebrachte mogelijkheden. </a:t>
            </a:r>
          </a:p>
          <a:p>
            <a:r>
              <a:rPr lang="en-US" b="1" u="none" smtClean="0">
                <a:latin typeface="Arial" panose="020B0604020202020204" pitchFamily="34" charset="0"/>
                <a:cs typeface="Arial" panose="020B0604020202020204" pitchFamily="34" charset="0"/>
              </a:rPr>
              <a:t>Stap 5: Bij de stap 'Het plan implementeren'</a:t>
            </a:r>
            <a:r>
              <a:rPr lang="en-US" u="none" baseline="0" smtClean="0">
                <a:latin typeface="Arial" panose="020B0604020202020204" pitchFamily="34" charset="0"/>
                <a:cs typeface="Arial" panose="020B0604020202020204" pitchFamily="34" charset="0"/>
              </a:rPr>
              <a:t> </a:t>
            </a:r>
            <a:r>
              <a:rPr lang="en-US" u="none" smtClean="0">
                <a:latin typeface="Arial" panose="020B0604020202020204" pitchFamily="34" charset="0"/>
                <a:cs typeface="Arial" panose="020B0604020202020204" pitchFamily="34" charset="0"/>
              </a:rPr>
              <a:t>worden de actieplannen geïmplementeerd</a:t>
            </a:r>
            <a:r>
              <a:rPr lang="en-US" u="none" baseline="0" smtClean="0">
                <a:latin typeface="Arial" panose="020B0604020202020204" pitchFamily="34" charset="0"/>
                <a:cs typeface="Arial" panose="020B0604020202020204" pitchFamily="34" charset="0"/>
              </a:rPr>
              <a:t>. De managers zijn verantwoordelijk voor de implementatie van de plannen die ze opstellen. </a:t>
            </a:r>
            <a:endParaRPr lang="en-US" smtClean="0">
              <a:latin typeface="Arial" panose="020B0604020202020204" pitchFamily="34" charset="0"/>
              <a:cs typeface="Arial" panose="020B0604020202020204" pitchFamily="34" charset="0"/>
            </a:endParaRPr>
          </a:p>
          <a:p>
            <a:r>
              <a:rPr lang="en-US" b="1" u="none" smtClean="0">
                <a:latin typeface="Arial" panose="020B0604020202020204" pitchFamily="34" charset="0"/>
                <a:cs typeface="Arial" panose="020B0604020202020204" pitchFamily="34" charset="0"/>
              </a:rPr>
              <a:t>Stap</a:t>
            </a:r>
            <a:r>
              <a:rPr lang="en-US" b="1" u="none" baseline="0" smtClean="0">
                <a:latin typeface="Arial" panose="020B0604020202020204" pitchFamily="34" charset="0"/>
                <a:cs typeface="Arial" panose="020B0604020202020204" pitchFamily="34" charset="0"/>
              </a:rPr>
              <a:t> 6: Bij stap 6 'Vorderingen opvolgen en communiceren' </a:t>
            </a:r>
            <a:r>
              <a:rPr lang="en-US" u="none" baseline="0" smtClean="0">
                <a:latin typeface="Arial" panose="020B0604020202020204" pitchFamily="34" charset="0"/>
                <a:cs typeface="Arial" panose="020B0604020202020204" pitchFamily="34" charset="0"/>
              </a:rPr>
              <a:t>worden de gemaakte vorderingen van het afgelopen jaar opgevolgd en gecommuniceerd door de managers. Managers maken tevens van deze gelegenheid gebruik om hun actieplannen waar nodig te herzien en er zaken aan toe te voegen. </a:t>
            </a:r>
          </a:p>
          <a:p>
            <a:endParaRPr lang="en-US" b="1"/>
          </a:p>
        </p:txBody>
      </p:sp>
      <p:sp>
        <p:nvSpPr>
          <p:cNvPr id="4" name="Slide Number Placeholder 3"/>
          <p:cNvSpPr>
            <a:spLocks noGrp="1"/>
          </p:cNvSpPr>
          <p:nvPr>
            <p:ph type="sldNum" sz="quarter" idx="10"/>
          </p:nvPr>
        </p:nvSpPr>
        <p:spPr/>
        <p:txBody>
          <a:bodyPr/>
          <a:lstStyle/>
          <a:p>
            <a:fld id="{1277BDE7-08C6-0643-9071-D30007A2AF4F}" type="slidenum">
              <a:rPr lang="en-US" smtClean="0"/>
              <a:t>3</a:t>
            </a:fld>
            <a:endParaRPr lang="en-US"/>
          </a:p>
        </p:txBody>
      </p:sp>
    </p:spTree>
    <p:extLst>
      <p:ext uri="{BB962C8B-B14F-4D97-AF65-F5344CB8AC3E}">
        <p14:creationId xmlns:p14="http://schemas.microsoft.com/office/powerpoint/2010/main" val="167922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DOE: </a:t>
            </a:r>
            <a:r>
              <a:rPr lang="en-US" dirty="0" smtClean="0"/>
              <a:t>Neem het</a:t>
            </a:r>
            <a:r>
              <a:rPr lang="en-US" baseline="0" dirty="0" smtClean="0"/>
              <a:t> Effectiveness Framework </a:t>
            </a:r>
            <a:r>
              <a:rPr lang="en-US" baseline="0" dirty="0" err="1" smtClean="0"/>
              <a:t>voor</a:t>
            </a:r>
            <a:r>
              <a:rPr lang="en-US" baseline="0" dirty="0" smtClean="0"/>
              <a:t> </a:t>
            </a:r>
            <a:r>
              <a:rPr lang="en-US" baseline="0" dirty="0" err="1" smtClean="0"/>
              <a:t>werknemers</a:t>
            </a:r>
            <a:r>
              <a:rPr lang="en-US" baseline="0" dirty="0" smtClean="0"/>
              <a:t> door</a:t>
            </a:r>
          </a:p>
          <a:p>
            <a:endParaRPr lang="en-US" b="1" i="0" baseline="0" dirty="0" smtClean="0"/>
          </a:p>
          <a:p>
            <a:r>
              <a:rPr lang="en-US" b="1" i="0" baseline="0" dirty="0" smtClean="0"/>
              <a:t>OPMERKINGEN:</a:t>
            </a:r>
          </a:p>
          <a:p>
            <a:r>
              <a:rPr lang="en-US" dirty="0" smtClean="0"/>
              <a:t>In 2013 </a:t>
            </a:r>
            <a:r>
              <a:rPr lang="en-US" dirty="0" err="1" smtClean="0"/>
              <a:t>hebben</a:t>
            </a:r>
            <a:r>
              <a:rPr lang="en-US" dirty="0" smtClean="0"/>
              <a:t> we </a:t>
            </a:r>
            <a:r>
              <a:rPr lang="en-US" dirty="0" err="1" smtClean="0"/>
              <a:t>een</a:t>
            </a:r>
            <a:r>
              <a:rPr lang="en-US" dirty="0" smtClean="0"/>
              <a:t> </a:t>
            </a:r>
            <a:r>
              <a:rPr lang="en-US" dirty="0" err="1" smtClean="0"/>
              <a:t>partnerschap</a:t>
            </a:r>
            <a:r>
              <a:rPr lang="en-US" dirty="0" smtClean="0"/>
              <a:t> </a:t>
            </a:r>
            <a:r>
              <a:rPr lang="en-US" dirty="0" err="1" smtClean="0"/>
              <a:t>aangegaan</a:t>
            </a:r>
            <a:r>
              <a:rPr lang="en-US" dirty="0" smtClean="0"/>
              <a:t> met Hay Group</a:t>
            </a:r>
            <a:r>
              <a:rPr lang="en-US" baseline="0" dirty="0" smtClean="0"/>
              <a:t> </a:t>
            </a:r>
            <a:r>
              <a:rPr lang="en-US" baseline="0" dirty="0" err="1" smtClean="0"/>
              <a:t>en</a:t>
            </a:r>
            <a:r>
              <a:rPr lang="en-US" baseline="0" dirty="0" smtClean="0"/>
              <a:t> nu </a:t>
            </a:r>
            <a:r>
              <a:rPr lang="en-US" baseline="0" dirty="0" err="1" smtClean="0"/>
              <a:t>gebruiken</a:t>
            </a:r>
            <a:r>
              <a:rPr lang="en-US" baseline="0" dirty="0" smtClean="0"/>
              <a:t> we </a:t>
            </a:r>
            <a:r>
              <a:rPr lang="en-US" baseline="0" dirty="0" err="1" smtClean="0"/>
              <a:t>hun</a:t>
            </a:r>
            <a:r>
              <a:rPr lang="en-US" baseline="0" dirty="0" smtClean="0"/>
              <a:t> Effectiveness Framework </a:t>
            </a:r>
            <a:r>
              <a:rPr lang="en-US" baseline="0" dirty="0" err="1" smtClean="0"/>
              <a:t>voor</a:t>
            </a:r>
            <a:r>
              <a:rPr lang="en-US" baseline="0" dirty="0" smtClean="0"/>
              <a:t> </a:t>
            </a:r>
            <a:r>
              <a:rPr lang="en-US" baseline="0" dirty="0" err="1" smtClean="0"/>
              <a:t>werknemers</a:t>
            </a:r>
            <a:r>
              <a:rPr lang="en-US" baseline="0" dirty="0" smtClean="0"/>
              <a:t>. </a:t>
            </a:r>
            <a:r>
              <a:rPr lang="en-US" baseline="0" dirty="0" err="1" smtClean="0"/>
              <a:t>Werknemersbetrokkenheid</a:t>
            </a:r>
            <a:r>
              <a:rPr lang="en-US" baseline="0" dirty="0" smtClean="0"/>
              <a:t> </a:t>
            </a:r>
            <a:r>
              <a:rPr lang="en-US" baseline="0" dirty="0" err="1" smtClean="0"/>
              <a:t>wordt</a:t>
            </a:r>
            <a:r>
              <a:rPr lang="en-US" baseline="0" dirty="0" smtClean="0"/>
              <a:t> </a:t>
            </a:r>
            <a:r>
              <a:rPr lang="en-US" baseline="0" dirty="0" err="1" smtClean="0"/>
              <a:t>gestimuleerd</a:t>
            </a:r>
            <a:r>
              <a:rPr lang="en-US" baseline="0" dirty="0" smtClean="0"/>
              <a:t> door twee </a:t>
            </a:r>
            <a:r>
              <a:rPr lang="en-US" baseline="0" dirty="0" err="1" smtClean="0"/>
              <a:t>kritieke</a:t>
            </a:r>
            <a:r>
              <a:rPr lang="en-US" baseline="0" dirty="0" smtClean="0"/>
              <a:t> </a:t>
            </a:r>
            <a:r>
              <a:rPr lang="en-US" baseline="0" dirty="0" err="1" smtClean="0"/>
              <a:t>componenten</a:t>
            </a:r>
            <a:r>
              <a:rPr lang="en-US" baseline="0" dirty="0" smtClean="0"/>
              <a:t>.  </a:t>
            </a:r>
          </a:p>
          <a:p>
            <a:endParaRPr lang="en-US" baseline="0" dirty="0" smtClean="0"/>
          </a:p>
          <a:p>
            <a:r>
              <a:rPr lang="en-US" dirty="0" err="1" smtClean="0"/>
              <a:t>Werknemersbetrokkenheid</a:t>
            </a:r>
            <a:r>
              <a:rPr lang="en-US" dirty="0" smtClean="0"/>
              <a:t> </a:t>
            </a:r>
            <a:r>
              <a:rPr lang="en-US" dirty="0" err="1" smtClean="0"/>
              <a:t>houdt</a:t>
            </a:r>
            <a:r>
              <a:rPr lang="en-US" dirty="0" smtClean="0"/>
              <a:t> het </a:t>
            </a:r>
            <a:r>
              <a:rPr lang="en-US" dirty="0" err="1" smtClean="0"/>
              <a:t>volgende</a:t>
            </a:r>
            <a:r>
              <a:rPr lang="en-US" dirty="0" smtClean="0"/>
              <a:t> in:</a:t>
            </a:r>
          </a:p>
          <a:p>
            <a:pPr marL="228600" indent="-228600">
              <a:buFont typeface="Arial" pitchFamily="34" charset="0"/>
              <a:buChar char="•"/>
            </a:pPr>
            <a:r>
              <a:rPr lang="en-US" dirty="0" smtClean="0"/>
              <a:t>De </a:t>
            </a:r>
            <a:r>
              <a:rPr lang="en-US" dirty="0" err="1" smtClean="0"/>
              <a:t>betrokkenheid</a:t>
            </a:r>
            <a:r>
              <a:rPr lang="en-US" dirty="0" smtClean="0"/>
              <a:t> die </a:t>
            </a:r>
            <a:r>
              <a:rPr lang="en-US" dirty="0" err="1" smtClean="0"/>
              <a:t>werknemers</a:t>
            </a:r>
            <a:r>
              <a:rPr lang="en-US" dirty="0" smtClean="0"/>
              <a:t> </a:t>
            </a:r>
            <a:r>
              <a:rPr lang="en-US" dirty="0" err="1" smtClean="0"/>
              <a:t>voelen</a:t>
            </a:r>
            <a:r>
              <a:rPr lang="en-US" dirty="0" smtClean="0"/>
              <a:t> ten </a:t>
            </a:r>
            <a:r>
              <a:rPr lang="en-US" dirty="0" err="1" smtClean="0"/>
              <a:t>opzichte</a:t>
            </a:r>
            <a:r>
              <a:rPr lang="en-US" dirty="0" smtClean="0"/>
              <a:t> van </a:t>
            </a:r>
            <a:r>
              <a:rPr lang="en-US" dirty="0" err="1" smtClean="0"/>
              <a:t>hun</a:t>
            </a:r>
            <a:r>
              <a:rPr lang="en-US" dirty="0" smtClean="0"/>
              <a:t> </a:t>
            </a:r>
            <a:r>
              <a:rPr lang="en-US" dirty="0" err="1" smtClean="0"/>
              <a:t>organisatie</a:t>
            </a:r>
            <a:r>
              <a:rPr lang="en-US" dirty="0" smtClean="0"/>
              <a:t>. </a:t>
            </a:r>
          </a:p>
          <a:p>
            <a:pPr marL="228600" indent="-228600">
              <a:buFont typeface="Arial" pitchFamily="34" charset="0"/>
              <a:buChar char="•"/>
            </a:pPr>
            <a:r>
              <a:rPr lang="en-US" dirty="0" smtClean="0"/>
              <a:t>Hun </a:t>
            </a:r>
            <a:r>
              <a:rPr lang="en-US" dirty="0" err="1" smtClean="0"/>
              <a:t>bereidheid</a:t>
            </a:r>
            <a:r>
              <a:rPr lang="en-US" dirty="0" smtClean="0"/>
              <a:t> om </a:t>
            </a:r>
            <a:r>
              <a:rPr lang="en-US" dirty="0" err="1" smtClean="0"/>
              <a:t>hun</a:t>
            </a:r>
            <a:r>
              <a:rPr lang="en-US" dirty="0" smtClean="0"/>
              <a:t> </a:t>
            </a:r>
            <a:r>
              <a:rPr lang="en-US" dirty="0" err="1" smtClean="0"/>
              <a:t>organisatie</a:t>
            </a:r>
            <a:r>
              <a:rPr lang="en-US" dirty="0" smtClean="0"/>
              <a:t> </a:t>
            </a:r>
            <a:r>
              <a:rPr lang="en-US" dirty="0" err="1" smtClean="0"/>
              <a:t>aan</a:t>
            </a:r>
            <a:r>
              <a:rPr lang="en-US" dirty="0" smtClean="0"/>
              <a:t> </a:t>
            </a:r>
            <a:r>
              <a:rPr lang="en-US" dirty="0" err="1" smtClean="0"/>
              <a:t>te</a:t>
            </a:r>
            <a:r>
              <a:rPr lang="en-US" dirty="0" smtClean="0"/>
              <a:t> </a:t>
            </a:r>
            <a:r>
              <a:rPr lang="en-US" dirty="0" err="1" smtClean="0"/>
              <a:t>bevelen</a:t>
            </a:r>
            <a:r>
              <a:rPr lang="en-US" dirty="0" smtClean="0"/>
              <a:t> </a:t>
            </a:r>
            <a:r>
              <a:rPr lang="en-US" dirty="0" err="1" smtClean="0"/>
              <a:t>aan</a:t>
            </a:r>
            <a:r>
              <a:rPr lang="en-US" dirty="0" smtClean="0"/>
              <a:t> </a:t>
            </a:r>
            <a:r>
              <a:rPr lang="en-US" dirty="0" err="1" smtClean="0"/>
              <a:t>vrienden</a:t>
            </a:r>
            <a:r>
              <a:rPr lang="en-US" dirty="0" smtClean="0"/>
              <a:t> </a:t>
            </a:r>
            <a:r>
              <a:rPr lang="en-US" dirty="0" err="1" smtClean="0"/>
              <a:t>en</a:t>
            </a:r>
            <a:r>
              <a:rPr lang="en-US" dirty="0" smtClean="0"/>
              <a:t> </a:t>
            </a:r>
            <a:r>
              <a:rPr lang="en-US" dirty="0" err="1" smtClean="0"/>
              <a:t>familie</a:t>
            </a:r>
            <a:r>
              <a:rPr lang="en-US" dirty="0" smtClean="0"/>
              <a:t>.</a:t>
            </a:r>
          </a:p>
          <a:p>
            <a:pPr marL="228600" indent="-228600">
              <a:buFont typeface="Arial" pitchFamily="34" charset="0"/>
              <a:buChar char="•"/>
            </a:pPr>
            <a:r>
              <a:rPr lang="en-US" dirty="0" smtClean="0"/>
              <a:t>De trots die </a:t>
            </a:r>
            <a:r>
              <a:rPr lang="en-US" dirty="0" err="1" smtClean="0"/>
              <a:t>ze</a:t>
            </a:r>
            <a:r>
              <a:rPr lang="en-US" dirty="0" smtClean="0"/>
              <a:t> </a:t>
            </a:r>
            <a:r>
              <a:rPr lang="en-US" dirty="0" err="1" smtClean="0"/>
              <a:t>ervaren</a:t>
            </a:r>
            <a:r>
              <a:rPr lang="en-US" dirty="0" smtClean="0"/>
              <a:t> over </a:t>
            </a:r>
            <a:r>
              <a:rPr lang="en-US" dirty="0" err="1" smtClean="0"/>
              <a:t>hun</a:t>
            </a:r>
            <a:r>
              <a:rPr lang="en-US" dirty="0" smtClean="0"/>
              <a:t> </a:t>
            </a:r>
            <a:r>
              <a:rPr lang="en-US" dirty="0" err="1" smtClean="0"/>
              <a:t>werk</a:t>
            </a:r>
            <a:r>
              <a:rPr lang="en-US" dirty="0" smtClean="0"/>
              <a:t> </a:t>
            </a:r>
            <a:r>
              <a:rPr lang="en-US" dirty="0" err="1" smtClean="0"/>
              <a:t>voor</a:t>
            </a:r>
            <a:r>
              <a:rPr lang="en-US" dirty="0" smtClean="0"/>
              <a:t> </a:t>
            </a:r>
            <a:r>
              <a:rPr lang="en-US" dirty="0" err="1" smtClean="0"/>
              <a:t>hun</a:t>
            </a:r>
            <a:r>
              <a:rPr lang="en-US" dirty="0" smtClean="0"/>
              <a:t> </a:t>
            </a:r>
            <a:r>
              <a:rPr lang="en-US" dirty="0" err="1" smtClean="0"/>
              <a:t>organisatie</a:t>
            </a:r>
            <a:r>
              <a:rPr lang="en-US" dirty="0" smtClean="0"/>
              <a:t>.</a:t>
            </a:r>
          </a:p>
          <a:p>
            <a:pPr marL="228600" indent="-228600">
              <a:buFont typeface="Arial" pitchFamily="34" charset="0"/>
              <a:buChar char="•"/>
            </a:pPr>
            <a:r>
              <a:rPr lang="en-US" dirty="0" smtClean="0"/>
              <a:t>Hun </a:t>
            </a:r>
            <a:r>
              <a:rPr lang="en-US" dirty="0" err="1" smtClean="0"/>
              <a:t>voornemens</a:t>
            </a:r>
            <a:r>
              <a:rPr lang="en-US" dirty="0" smtClean="0"/>
              <a:t> om </a:t>
            </a:r>
            <a:r>
              <a:rPr lang="en-US" dirty="0" err="1" smtClean="0"/>
              <a:t>bij</a:t>
            </a:r>
            <a:r>
              <a:rPr lang="en-US" dirty="0" smtClean="0"/>
              <a:t> </a:t>
            </a:r>
            <a:r>
              <a:rPr lang="en-US" dirty="0" err="1" smtClean="0"/>
              <a:t>hun</a:t>
            </a:r>
            <a:r>
              <a:rPr lang="en-US" dirty="0" smtClean="0"/>
              <a:t> </a:t>
            </a:r>
            <a:r>
              <a:rPr lang="en-US" dirty="0" err="1" smtClean="0"/>
              <a:t>organisatie</a:t>
            </a:r>
            <a:r>
              <a:rPr lang="en-US" dirty="0" smtClean="0"/>
              <a:t> </a:t>
            </a:r>
            <a:r>
              <a:rPr lang="en-US" dirty="0" err="1" smtClean="0"/>
              <a:t>te</a:t>
            </a:r>
            <a:r>
              <a:rPr lang="en-US" dirty="0" smtClean="0"/>
              <a:t> </a:t>
            </a:r>
            <a:r>
              <a:rPr lang="en-US" dirty="0" err="1" smtClean="0"/>
              <a:t>blijven</a:t>
            </a:r>
            <a:r>
              <a:rPr lang="en-US" dirty="0" smtClean="0"/>
              <a:t>.  </a:t>
            </a:r>
          </a:p>
          <a:p>
            <a:pPr marL="0" indent="0">
              <a:buFont typeface="Arial" pitchFamily="34" charset="0"/>
              <a:buNone/>
            </a:pPr>
            <a:endParaRPr lang="en-US" b="1" u="sng" dirty="0" smtClean="0"/>
          </a:p>
          <a:p>
            <a:pPr marL="0" indent="0">
              <a:buFont typeface="Arial" pitchFamily="34" charset="0"/>
              <a:buNone/>
            </a:pPr>
            <a:r>
              <a:rPr lang="en-US" b="1" u="sng" dirty="0" err="1" smtClean="0"/>
              <a:t>Dit</a:t>
            </a:r>
            <a:r>
              <a:rPr lang="en-US" b="1" u="sng" dirty="0" smtClean="0"/>
              <a:t> is</a:t>
            </a:r>
            <a:r>
              <a:rPr lang="en-US" b="1" u="sng" baseline="0" dirty="0" smtClean="0"/>
              <a:t> het '</a:t>
            </a:r>
            <a:r>
              <a:rPr lang="en-US" b="1" u="sng" baseline="0" dirty="0" err="1" smtClean="0"/>
              <a:t>Willen</a:t>
            </a:r>
            <a:r>
              <a:rPr lang="en-US" b="1" u="sng" baseline="0" dirty="0" smtClean="0"/>
              <a:t>'.</a:t>
            </a:r>
            <a:endParaRPr lang="en-US" b="1" u="sng" dirty="0" smtClean="0"/>
          </a:p>
          <a:p>
            <a:endParaRPr lang="en-US" dirty="0" smtClean="0"/>
          </a:p>
          <a:p>
            <a:r>
              <a:rPr lang="en-US" dirty="0" smtClean="0"/>
              <a:t>Het </a:t>
            </a:r>
            <a:r>
              <a:rPr lang="en-US" dirty="0" err="1" smtClean="0"/>
              <a:t>omvat</a:t>
            </a:r>
            <a:r>
              <a:rPr lang="en-US" dirty="0" smtClean="0"/>
              <a:t> </a:t>
            </a:r>
            <a:r>
              <a:rPr lang="en-US" dirty="0" err="1" smtClean="0"/>
              <a:t>ook</a:t>
            </a:r>
            <a:r>
              <a:rPr lang="en-US" dirty="0" smtClean="0"/>
              <a:t> de </a:t>
            </a:r>
            <a:r>
              <a:rPr lang="en-US" dirty="0" err="1" smtClean="0"/>
              <a:t>gedrevenheid</a:t>
            </a:r>
            <a:r>
              <a:rPr lang="en-US" dirty="0" smtClean="0"/>
              <a:t> van de </a:t>
            </a:r>
            <a:r>
              <a:rPr lang="en-US" dirty="0" err="1" smtClean="0"/>
              <a:t>werknemer</a:t>
            </a:r>
            <a:r>
              <a:rPr lang="en-US" dirty="0" smtClean="0"/>
              <a:t>: de </a:t>
            </a:r>
            <a:r>
              <a:rPr lang="en-US" dirty="0" err="1" smtClean="0"/>
              <a:t>bereidheid</a:t>
            </a:r>
            <a:r>
              <a:rPr lang="en-US" dirty="0" smtClean="0"/>
              <a:t> om </a:t>
            </a:r>
            <a:r>
              <a:rPr lang="en-US" dirty="0" err="1" smtClean="0"/>
              <a:t>verder</a:t>
            </a:r>
            <a:r>
              <a:rPr lang="en-US" dirty="0" smtClean="0"/>
              <a:t> </a:t>
            </a:r>
            <a:r>
              <a:rPr lang="en-US" dirty="0" err="1" smtClean="0"/>
              <a:t>te</a:t>
            </a:r>
            <a:r>
              <a:rPr lang="en-US" dirty="0" smtClean="0"/>
              <a:t> </a:t>
            </a:r>
            <a:r>
              <a:rPr lang="en-US" dirty="0" err="1" smtClean="0"/>
              <a:t>gaan</a:t>
            </a:r>
            <a:r>
              <a:rPr lang="en-US" dirty="0" smtClean="0"/>
              <a:t> </a:t>
            </a:r>
            <a:r>
              <a:rPr lang="en-US" dirty="0" err="1" smtClean="0"/>
              <a:t>dat</a:t>
            </a:r>
            <a:r>
              <a:rPr lang="en-US" dirty="0" smtClean="0"/>
              <a:t> wat </a:t>
            </a:r>
            <a:r>
              <a:rPr lang="en-US" dirty="0" err="1" smtClean="0"/>
              <a:t>wordt</a:t>
            </a:r>
            <a:r>
              <a:rPr lang="en-US" dirty="0" smtClean="0"/>
              <a:t> </a:t>
            </a:r>
            <a:r>
              <a:rPr lang="en-US" dirty="0" err="1" smtClean="0"/>
              <a:t>verwacht</a:t>
            </a:r>
            <a:r>
              <a:rPr lang="en-US" dirty="0" smtClean="0"/>
              <a:t> </a:t>
            </a:r>
            <a:r>
              <a:rPr lang="en-US" dirty="0" err="1" smtClean="0"/>
              <a:t>en</a:t>
            </a:r>
            <a:r>
              <a:rPr lang="en-US" dirty="0" smtClean="0"/>
              <a:t> </a:t>
            </a:r>
            <a:r>
              <a:rPr lang="en-US" dirty="0" err="1" smtClean="0"/>
              <a:t>zich</a:t>
            </a:r>
            <a:r>
              <a:rPr lang="en-US" dirty="0" smtClean="0"/>
              <a:t> extra in </a:t>
            </a:r>
            <a:r>
              <a:rPr lang="en-US" dirty="0" err="1" smtClean="0"/>
              <a:t>te</a:t>
            </a:r>
            <a:r>
              <a:rPr lang="en-US" dirty="0" smtClean="0"/>
              <a:t> </a:t>
            </a:r>
            <a:r>
              <a:rPr lang="en-US" dirty="0" err="1" smtClean="0"/>
              <a:t>zetten</a:t>
            </a:r>
            <a:r>
              <a:rPr lang="en-US" dirty="0" smtClean="0"/>
              <a:t> </a:t>
            </a:r>
            <a:r>
              <a:rPr lang="en-US" dirty="0" err="1" smtClean="0"/>
              <a:t>voor</a:t>
            </a:r>
            <a:r>
              <a:rPr lang="en-US" dirty="0" smtClean="0"/>
              <a:t> het </a:t>
            </a:r>
            <a:r>
              <a:rPr lang="en-US" dirty="0" err="1" smtClean="0"/>
              <a:t>succes</a:t>
            </a:r>
            <a:r>
              <a:rPr lang="en-US" dirty="0" smtClean="0"/>
              <a:t> van </a:t>
            </a:r>
            <a:r>
              <a:rPr lang="en-US" dirty="0" err="1" smtClean="0"/>
              <a:t>hun</a:t>
            </a:r>
            <a:r>
              <a:rPr lang="en-US" dirty="0" smtClean="0"/>
              <a:t> </a:t>
            </a:r>
            <a:r>
              <a:rPr lang="en-US" dirty="0" err="1" smtClean="0"/>
              <a:t>organisatie</a:t>
            </a:r>
            <a:r>
              <a:rPr lang="en-US" dirty="0" smtClean="0"/>
              <a:t>.</a:t>
            </a:r>
            <a:r>
              <a:rPr lang="en-US" baseline="0" dirty="0" smtClean="0"/>
              <a:t> </a:t>
            </a:r>
            <a:r>
              <a:rPr lang="en-US" dirty="0" err="1" smtClean="0"/>
              <a:t>Betrokkenheid</a:t>
            </a:r>
            <a:r>
              <a:rPr lang="en-US" dirty="0" smtClean="0"/>
              <a:t> </a:t>
            </a:r>
            <a:r>
              <a:rPr lang="en-US" dirty="0" err="1" smtClean="0"/>
              <a:t>alleen</a:t>
            </a:r>
            <a:r>
              <a:rPr lang="en-US" dirty="0" smtClean="0"/>
              <a:t> </a:t>
            </a:r>
            <a:r>
              <a:rPr lang="en-US" dirty="0" err="1" smtClean="0"/>
              <a:t>volstaat</a:t>
            </a:r>
            <a:r>
              <a:rPr lang="en-US" dirty="0" smtClean="0"/>
              <a:t> </a:t>
            </a:r>
            <a:r>
              <a:rPr lang="en-US" dirty="0" err="1" smtClean="0"/>
              <a:t>echter</a:t>
            </a:r>
            <a:r>
              <a:rPr lang="en-US" dirty="0" smtClean="0"/>
              <a:t> </a:t>
            </a:r>
            <a:r>
              <a:rPr lang="en-US" dirty="0" err="1" smtClean="0"/>
              <a:t>niet</a:t>
            </a:r>
            <a:r>
              <a:rPr lang="en-US" dirty="0" smtClean="0"/>
              <a:t>. </a:t>
            </a:r>
            <a:r>
              <a:rPr lang="en-US" dirty="0" err="1" smtClean="0"/>
              <a:t>Uit</a:t>
            </a:r>
            <a:r>
              <a:rPr lang="en-US" dirty="0" smtClean="0"/>
              <a:t> </a:t>
            </a:r>
            <a:r>
              <a:rPr lang="en-US" dirty="0" err="1" smtClean="0"/>
              <a:t>onderzoek</a:t>
            </a:r>
            <a:r>
              <a:rPr lang="en-US" dirty="0" smtClean="0"/>
              <a:t> </a:t>
            </a:r>
            <a:r>
              <a:rPr lang="en-US" dirty="0" err="1" smtClean="0"/>
              <a:t>blijkt</a:t>
            </a:r>
            <a:r>
              <a:rPr lang="en-US" dirty="0" smtClean="0"/>
              <a:t> </a:t>
            </a:r>
            <a:r>
              <a:rPr lang="en-US" dirty="0" err="1" smtClean="0"/>
              <a:t>dat</a:t>
            </a:r>
            <a:r>
              <a:rPr lang="en-US" dirty="0" smtClean="0"/>
              <a:t> twee </a:t>
            </a:r>
            <a:r>
              <a:rPr lang="en-US" dirty="0" err="1" smtClean="0"/>
              <a:t>derde</a:t>
            </a:r>
            <a:r>
              <a:rPr lang="en-US" dirty="0" smtClean="0"/>
              <a:t> van de </a:t>
            </a:r>
            <a:r>
              <a:rPr lang="en-US" dirty="0" err="1" smtClean="0"/>
              <a:t>werknemers</a:t>
            </a:r>
            <a:r>
              <a:rPr lang="en-US" dirty="0" smtClean="0"/>
              <a:t> </a:t>
            </a:r>
            <a:r>
              <a:rPr lang="en-US" dirty="0" err="1" smtClean="0"/>
              <a:t>meent</a:t>
            </a:r>
            <a:r>
              <a:rPr lang="en-US" dirty="0" smtClean="0"/>
              <a:t> </a:t>
            </a:r>
            <a:r>
              <a:rPr lang="en-US" dirty="0" err="1" smtClean="0"/>
              <a:t>niet</a:t>
            </a:r>
            <a:r>
              <a:rPr lang="en-US" dirty="0" smtClean="0"/>
              <a:t> </a:t>
            </a:r>
            <a:r>
              <a:rPr lang="en-US" dirty="0" err="1" smtClean="0"/>
              <a:t>optimaal</a:t>
            </a:r>
            <a:r>
              <a:rPr lang="en-US" dirty="0" smtClean="0"/>
              <a:t> </a:t>
            </a:r>
            <a:r>
              <a:rPr lang="en-US" dirty="0" err="1" smtClean="0"/>
              <a:t>productief</a:t>
            </a:r>
            <a:r>
              <a:rPr lang="en-US" dirty="0" smtClean="0"/>
              <a:t> </a:t>
            </a:r>
            <a:r>
              <a:rPr lang="en-US" dirty="0" err="1" smtClean="0"/>
              <a:t>te</a:t>
            </a:r>
            <a:r>
              <a:rPr lang="en-US" dirty="0" smtClean="0"/>
              <a:t> </a:t>
            </a:r>
            <a:r>
              <a:rPr lang="en-US" dirty="0" err="1" smtClean="0"/>
              <a:t>zijn</a:t>
            </a:r>
            <a:r>
              <a:rPr lang="en-US" dirty="0" smtClean="0"/>
              <a:t>, </a:t>
            </a:r>
            <a:r>
              <a:rPr lang="en-US" dirty="0" err="1" smtClean="0"/>
              <a:t>terwijl</a:t>
            </a:r>
            <a:r>
              <a:rPr lang="en-US" dirty="0" smtClean="0"/>
              <a:t> </a:t>
            </a:r>
            <a:r>
              <a:rPr lang="en-US" dirty="0" err="1" smtClean="0"/>
              <a:t>negen</a:t>
            </a:r>
            <a:r>
              <a:rPr lang="en-US" dirty="0" smtClean="0"/>
              <a:t> op </a:t>
            </a:r>
            <a:r>
              <a:rPr lang="en-US" dirty="0" err="1" smtClean="0"/>
              <a:t>tien</a:t>
            </a:r>
            <a:r>
              <a:rPr lang="en-US" dirty="0" smtClean="0"/>
              <a:t> </a:t>
            </a:r>
            <a:r>
              <a:rPr lang="en-US" dirty="0" err="1" smtClean="0"/>
              <a:t>werknemers</a:t>
            </a:r>
            <a:r>
              <a:rPr lang="en-US" dirty="0" smtClean="0"/>
              <a:t> </a:t>
            </a:r>
            <a:r>
              <a:rPr lang="en-US" dirty="0" err="1" smtClean="0"/>
              <a:t>beweren</a:t>
            </a:r>
            <a:r>
              <a:rPr lang="en-US" dirty="0" smtClean="0"/>
              <a:t> </a:t>
            </a:r>
            <a:r>
              <a:rPr lang="en-US" dirty="0" err="1" smtClean="0"/>
              <a:t>dat</a:t>
            </a:r>
            <a:r>
              <a:rPr lang="en-US" dirty="0" smtClean="0"/>
              <a:t> </a:t>
            </a:r>
            <a:r>
              <a:rPr lang="en-US" dirty="0" err="1" smtClean="0"/>
              <a:t>ze</a:t>
            </a:r>
            <a:r>
              <a:rPr lang="en-US" dirty="0" smtClean="0"/>
              <a:t> </a:t>
            </a:r>
            <a:r>
              <a:rPr lang="en-US" dirty="0" err="1" smtClean="0"/>
              <a:t>zich</a:t>
            </a:r>
            <a:r>
              <a:rPr lang="en-US" dirty="0" smtClean="0"/>
              <a:t> </a:t>
            </a:r>
            <a:r>
              <a:rPr lang="en-US" dirty="0" err="1" smtClean="0"/>
              <a:t>inzetten</a:t>
            </a:r>
            <a:r>
              <a:rPr lang="en-US" dirty="0" smtClean="0"/>
              <a:t> </a:t>
            </a:r>
            <a:r>
              <a:rPr lang="en-US" dirty="0" err="1" smtClean="0"/>
              <a:t>voor</a:t>
            </a:r>
            <a:r>
              <a:rPr lang="en-US" dirty="0" smtClean="0"/>
              <a:t> </a:t>
            </a:r>
            <a:r>
              <a:rPr lang="en-US" dirty="0" err="1" smtClean="0"/>
              <a:t>succes</a:t>
            </a:r>
            <a:r>
              <a:rPr lang="en-US" dirty="0" smtClean="0"/>
              <a:t>. </a:t>
            </a:r>
            <a:r>
              <a:rPr lang="en-US" dirty="0" err="1" smtClean="0"/>
              <a:t>Dat</a:t>
            </a:r>
            <a:r>
              <a:rPr lang="en-US" dirty="0" smtClean="0"/>
              <a:t> is heel wat </a:t>
            </a:r>
            <a:r>
              <a:rPr lang="en-US" dirty="0" err="1" smtClean="0"/>
              <a:t>verloren</a:t>
            </a:r>
            <a:r>
              <a:rPr lang="en-US" dirty="0" smtClean="0"/>
              <a:t> </a:t>
            </a:r>
            <a:r>
              <a:rPr lang="en-US" dirty="0" err="1" smtClean="0"/>
              <a:t>potentieel</a:t>
            </a:r>
            <a:r>
              <a:rPr lang="en-US" dirty="0" smtClean="0"/>
              <a:t>. </a:t>
            </a:r>
          </a:p>
          <a:p>
            <a:endParaRPr lang="en-US" dirty="0" smtClean="0"/>
          </a:p>
          <a:p>
            <a:r>
              <a:rPr lang="en-US" dirty="0" smtClean="0"/>
              <a:t>Het </a:t>
            </a:r>
            <a:r>
              <a:rPr lang="en-US" dirty="0" err="1" smtClean="0"/>
              <a:t>ontbrekende</a:t>
            </a:r>
            <a:r>
              <a:rPr lang="en-US" dirty="0" smtClean="0"/>
              <a:t> element </a:t>
            </a:r>
            <a:r>
              <a:rPr lang="en-US" dirty="0" err="1" smtClean="0"/>
              <a:t>hier</a:t>
            </a:r>
            <a:r>
              <a:rPr lang="en-US" dirty="0" smtClean="0"/>
              <a:t> is '</a:t>
            </a:r>
            <a:r>
              <a:rPr lang="en-US" dirty="0" err="1" smtClean="0"/>
              <a:t>facilitatie</a:t>
            </a:r>
            <a:r>
              <a:rPr lang="en-US" dirty="0" smtClean="0"/>
              <a:t>'.</a:t>
            </a:r>
          </a:p>
          <a:p>
            <a:endParaRPr lang="en-US" dirty="0" smtClean="0"/>
          </a:p>
          <a:p>
            <a:r>
              <a:rPr lang="en-US" i="0" dirty="0" err="1" smtClean="0"/>
              <a:t>Bij</a:t>
            </a:r>
            <a:r>
              <a:rPr lang="en-US" i="0" dirty="0" smtClean="0"/>
              <a:t> </a:t>
            </a:r>
            <a:r>
              <a:rPr lang="en-US" i="0" dirty="0" err="1" smtClean="0"/>
              <a:t>werknemersfacilitatie</a:t>
            </a:r>
            <a:r>
              <a:rPr lang="en-US" i="0" dirty="0" smtClean="0"/>
              <a:t> </a:t>
            </a:r>
            <a:r>
              <a:rPr lang="en-US" i="0" dirty="0" err="1" smtClean="0"/>
              <a:t>wordt</a:t>
            </a:r>
            <a:r>
              <a:rPr lang="en-US" i="0" dirty="0" smtClean="0"/>
              <a:t> </a:t>
            </a:r>
            <a:r>
              <a:rPr lang="en-US" i="0" dirty="0" err="1" smtClean="0"/>
              <a:t>rekening</a:t>
            </a:r>
            <a:r>
              <a:rPr lang="en-US" i="0" dirty="0" smtClean="0"/>
              <a:t> </a:t>
            </a:r>
            <a:r>
              <a:rPr lang="en-US" i="0" dirty="0" err="1" smtClean="0"/>
              <a:t>gehouden</a:t>
            </a:r>
            <a:r>
              <a:rPr lang="en-US" i="0" dirty="0" smtClean="0"/>
              <a:t> met twee </a:t>
            </a:r>
            <a:r>
              <a:rPr lang="en-US" i="0" dirty="0" err="1" smtClean="0"/>
              <a:t>componenten</a:t>
            </a:r>
            <a:r>
              <a:rPr lang="en-US" i="0" dirty="0" smtClean="0"/>
              <a:t>:</a:t>
            </a:r>
          </a:p>
          <a:p>
            <a:endParaRPr lang="en-US" dirty="0" smtClean="0"/>
          </a:p>
          <a:p>
            <a:pPr marL="228600" indent="-228600">
              <a:buFont typeface="Arial" pitchFamily="34" charset="0"/>
              <a:buChar char="•"/>
            </a:pPr>
            <a:r>
              <a:rPr lang="en-US" dirty="0" err="1" smtClean="0"/>
              <a:t>geoptimaliseerde</a:t>
            </a:r>
            <a:r>
              <a:rPr lang="en-US" dirty="0" smtClean="0"/>
              <a:t> </a:t>
            </a:r>
            <a:r>
              <a:rPr lang="en-US" dirty="0" err="1" smtClean="0"/>
              <a:t>rollen</a:t>
            </a:r>
            <a:r>
              <a:rPr lang="en-US" dirty="0" smtClean="0"/>
              <a:t> </a:t>
            </a:r>
            <a:r>
              <a:rPr lang="en-US" dirty="0" err="1" smtClean="0"/>
              <a:t>en</a:t>
            </a:r>
            <a:r>
              <a:rPr lang="en-US" dirty="0" smtClean="0"/>
              <a:t> </a:t>
            </a:r>
          </a:p>
          <a:p>
            <a:pPr marL="228600" indent="-228600">
              <a:buFont typeface="Arial" pitchFamily="34" charset="0"/>
              <a:buChar char="•"/>
            </a:pPr>
            <a:r>
              <a:rPr lang="en-US" dirty="0" err="1" smtClean="0"/>
              <a:t>een</a:t>
            </a:r>
            <a:r>
              <a:rPr lang="en-US" dirty="0" smtClean="0"/>
              <a:t> </a:t>
            </a:r>
            <a:r>
              <a:rPr lang="en-US" dirty="0" err="1" smtClean="0"/>
              <a:t>ondersteunende</a:t>
            </a:r>
            <a:r>
              <a:rPr lang="en-US" dirty="0" smtClean="0"/>
              <a:t> </a:t>
            </a:r>
            <a:r>
              <a:rPr lang="en-US" dirty="0" err="1" smtClean="0"/>
              <a:t>omgeving</a:t>
            </a:r>
            <a:r>
              <a:rPr lang="en-US" dirty="0" smtClean="0"/>
              <a:t>.</a:t>
            </a:r>
          </a:p>
          <a:p>
            <a:endParaRPr lang="en-US" dirty="0" smtClean="0"/>
          </a:p>
          <a:p>
            <a:r>
              <a:rPr lang="en-US" dirty="0" smtClean="0"/>
              <a:t>De component '</a:t>
            </a:r>
            <a:r>
              <a:rPr lang="en-US" dirty="0" err="1" smtClean="0"/>
              <a:t>Geoptimaliseerde</a:t>
            </a:r>
            <a:r>
              <a:rPr lang="en-US" dirty="0" smtClean="0"/>
              <a:t> </a:t>
            </a:r>
            <a:r>
              <a:rPr lang="en-US" dirty="0" err="1" smtClean="0"/>
              <a:t>rollen</a:t>
            </a:r>
            <a:r>
              <a:rPr lang="en-US" dirty="0" smtClean="0"/>
              <a:t>' </a:t>
            </a:r>
            <a:r>
              <a:rPr lang="en-US" dirty="0" err="1" smtClean="0"/>
              <a:t>betreft</a:t>
            </a:r>
            <a:r>
              <a:rPr lang="en-US" dirty="0" smtClean="0"/>
              <a:t> de mate van </a:t>
            </a:r>
            <a:r>
              <a:rPr lang="en-US" dirty="0" err="1" smtClean="0"/>
              <a:t>afstemming</a:t>
            </a:r>
            <a:r>
              <a:rPr lang="en-US" dirty="0" smtClean="0"/>
              <a:t> </a:t>
            </a:r>
            <a:r>
              <a:rPr lang="en-US" dirty="0" err="1" smtClean="0"/>
              <a:t>tussen</a:t>
            </a:r>
            <a:r>
              <a:rPr lang="en-US" dirty="0" smtClean="0"/>
              <a:t> </a:t>
            </a:r>
            <a:r>
              <a:rPr lang="en-US" dirty="0" err="1" smtClean="0"/>
              <a:t>werknemers</a:t>
            </a:r>
            <a:r>
              <a:rPr lang="en-US" dirty="0" smtClean="0"/>
              <a:t> </a:t>
            </a:r>
            <a:r>
              <a:rPr lang="en-US" dirty="0" err="1" smtClean="0"/>
              <a:t>en</a:t>
            </a:r>
            <a:r>
              <a:rPr lang="en-US" dirty="0" smtClean="0"/>
              <a:t> de </a:t>
            </a:r>
            <a:r>
              <a:rPr lang="en-US" dirty="0" err="1" smtClean="0"/>
              <a:t>vereisten</a:t>
            </a:r>
            <a:r>
              <a:rPr lang="en-US" dirty="0" smtClean="0"/>
              <a:t> - </a:t>
            </a:r>
            <a:r>
              <a:rPr lang="en-US" dirty="0" err="1" smtClean="0"/>
              <a:t>zoals</a:t>
            </a:r>
            <a:r>
              <a:rPr lang="en-US" dirty="0" smtClean="0"/>
              <a:t> </a:t>
            </a:r>
            <a:r>
              <a:rPr lang="en-US" dirty="0" err="1" smtClean="0"/>
              <a:t>competenties</a:t>
            </a:r>
            <a:r>
              <a:rPr lang="en-US" dirty="0" smtClean="0"/>
              <a:t>, </a:t>
            </a:r>
            <a:r>
              <a:rPr lang="en-US" dirty="0" err="1" smtClean="0"/>
              <a:t>vaardigheden</a:t>
            </a:r>
            <a:r>
              <a:rPr lang="en-US" dirty="0" smtClean="0"/>
              <a:t> </a:t>
            </a:r>
            <a:r>
              <a:rPr lang="en-US" dirty="0" err="1" smtClean="0"/>
              <a:t>en</a:t>
            </a:r>
            <a:r>
              <a:rPr lang="en-US" dirty="0" smtClean="0"/>
              <a:t> </a:t>
            </a:r>
            <a:r>
              <a:rPr lang="en-US" dirty="0" err="1" smtClean="0"/>
              <a:t>opleiding</a:t>
            </a:r>
            <a:r>
              <a:rPr lang="en-US" dirty="0" smtClean="0"/>
              <a:t> - van </a:t>
            </a:r>
            <a:r>
              <a:rPr lang="en-US" dirty="0" err="1" smtClean="0"/>
              <a:t>hun</a:t>
            </a:r>
            <a:r>
              <a:rPr lang="en-US" dirty="0" smtClean="0"/>
              <a:t> </a:t>
            </a:r>
            <a:r>
              <a:rPr lang="en-US" dirty="0" err="1" smtClean="0"/>
              <a:t>functies</a:t>
            </a:r>
            <a:r>
              <a:rPr lang="en-US" dirty="0" smtClean="0"/>
              <a:t>. </a:t>
            </a:r>
            <a:r>
              <a:rPr lang="en-US" dirty="0" err="1" smtClean="0"/>
              <a:t>Hierbij</a:t>
            </a:r>
            <a:r>
              <a:rPr lang="en-US" dirty="0" smtClean="0"/>
              <a:t> </a:t>
            </a:r>
            <a:r>
              <a:rPr lang="en-US" dirty="0" err="1" smtClean="0"/>
              <a:t>wordt</a:t>
            </a:r>
            <a:r>
              <a:rPr lang="en-US" dirty="0" smtClean="0"/>
              <a:t> </a:t>
            </a:r>
            <a:r>
              <a:rPr lang="en-US" dirty="0" err="1" smtClean="0"/>
              <a:t>nagegaan</a:t>
            </a:r>
            <a:r>
              <a:rPr lang="en-US" dirty="0" smtClean="0"/>
              <a:t> of de </a:t>
            </a:r>
            <a:r>
              <a:rPr lang="en-US" dirty="0" err="1" smtClean="0"/>
              <a:t>vaardigheden</a:t>
            </a:r>
            <a:r>
              <a:rPr lang="en-US" dirty="0" smtClean="0"/>
              <a:t> van de </a:t>
            </a:r>
            <a:r>
              <a:rPr lang="en-US" dirty="0" err="1" smtClean="0"/>
              <a:t>werknemer</a:t>
            </a:r>
            <a:r>
              <a:rPr lang="en-US" dirty="0" smtClean="0"/>
              <a:t> </a:t>
            </a:r>
            <a:r>
              <a:rPr lang="en-US" dirty="0" err="1" smtClean="0"/>
              <a:t>overeenstemmen</a:t>
            </a:r>
            <a:r>
              <a:rPr lang="en-US" dirty="0" smtClean="0"/>
              <a:t> met de </a:t>
            </a:r>
            <a:r>
              <a:rPr lang="en-US" dirty="0" err="1" smtClean="0"/>
              <a:t>toegewezen</a:t>
            </a:r>
            <a:r>
              <a:rPr lang="en-US" dirty="0" smtClean="0"/>
              <a:t> </a:t>
            </a:r>
            <a:r>
              <a:rPr lang="en-US" dirty="0" err="1" smtClean="0"/>
              <a:t>rollen</a:t>
            </a:r>
            <a:r>
              <a:rPr lang="en-US" dirty="0" smtClean="0"/>
              <a:t>.</a:t>
            </a:r>
          </a:p>
          <a:p>
            <a:endParaRPr lang="en-US" dirty="0" smtClean="0"/>
          </a:p>
          <a:p>
            <a:r>
              <a:rPr lang="en-US" dirty="0" smtClean="0"/>
              <a:t>De component '</a:t>
            </a:r>
            <a:r>
              <a:rPr lang="en-US" dirty="0" err="1" smtClean="0"/>
              <a:t>Ondersteunende</a:t>
            </a:r>
            <a:r>
              <a:rPr lang="en-US" dirty="0" smtClean="0"/>
              <a:t> </a:t>
            </a:r>
            <a:r>
              <a:rPr lang="en-US" dirty="0" err="1" smtClean="0"/>
              <a:t>omgeving</a:t>
            </a:r>
            <a:r>
              <a:rPr lang="en-US" dirty="0" smtClean="0"/>
              <a:t>' </a:t>
            </a:r>
            <a:r>
              <a:rPr lang="en-US" dirty="0" err="1" smtClean="0"/>
              <a:t>staat</a:t>
            </a:r>
            <a:r>
              <a:rPr lang="en-US" dirty="0" smtClean="0"/>
              <a:t> </a:t>
            </a:r>
            <a:r>
              <a:rPr lang="en-US" dirty="0" err="1" smtClean="0"/>
              <a:t>voor</a:t>
            </a:r>
            <a:r>
              <a:rPr lang="en-US" dirty="0" smtClean="0"/>
              <a:t> </a:t>
            </a:r>
            <a:r>
              <a:rPr lang="en-US" dirty="0" err="1" smtClean="0"/>
              <a:t>een</a:t>
            </a:r>
            <a:r>
              <a:rPr lang="en-US" dirty="0" smtClean="0"/>
              <a:t> </a:t>
            </a:r>
            <a:r>
              <a:rPr lang="en-US" dirty="0" err="1" smtClean="0"/>
              <a:t>gestructureerde</a:t>
            </a:r>
            <a:r>
              <a:rPr lang="en-US" dirty="0" smtClean="0"/>
              <a:t> </a:t>
            </a:r>
            <a:r>
              <a:rPr lang="en-US" dirty="0" err="1" smtClean="0"/>
              <a:t>werkomgeving</a:t>
            </a:r>
            <a:r>
              <a:rPr lang="en-US" dirty="0" smtClean="0"/>
              <a:t> die </a:t>
            </a:r>
            <a:r>
              <a:rPr lang="en-US" dirty="0" err="1" smtClean="0"/>
              <a:t>individuele</a:t>
            </a:r>
            <a:r>
              <a:rPr lang="en-US" dirty="0" smtClean="0"/>
              <a:t> </a:t>
            </a:r>
            <a:r>
              <a:rPr lang="en-US" dirty="0" err="1" smtClean="0"/>
              <a:t>productiviteit</a:t>
            </a:r>
            <a:r>
              <a:rPr lang="en-US" dirty="0" smtClean="0"/>
              <a:t> </a:t>
            </a:r>
            <a:r>
              <a:rPr lang="en-US" dirty="0" err="1" smtClean="0"/>
              <a:t>niet</a:t>
            </a:r>
            <a:r>
              <a:rPr lang="en-US" dirty="0" smtClean="0"/>
              <a:t> </a:t>
            </a:r>
            <a:r>
              <a:rPr lang="en-US" dirty="0" err="1" smtClean="0"/>
              <a:t>hindert</a:t>
            </a:r>
            <a:r>
              <a:rPr lang="en-US" dirty="0" smtClean="0"/>
              <a:t> maar </a:t>
            </a:r>
            <a:r>
              <a:rPr lang="en-US" dirty="0" err="1" smtClean="0"/>
              <a:t>stimuleert</a:t>
            </a:r>
            <a:r>
              <a:rPr lang="en-US" dirty="0" smtClean="0"/>
              <a:t> </a:t>
            </a:r>
            <a:r>
              <a:rPr lang="en-US" dirty="0" err="1" smtClean="0"/>
              <a:t>en</a:t>
            </a:r>
            <a:r>
              <a:rPr lang="en-US" dirty="0" smtClean="0"/>
              <a:t> </a:t>
            </a:r>
            <a:r>
              <a:rPr lang="en-US" dirty="0" err="1" smtClean="0"/>
              <a:t>obstakels</a:t>
            </a:r>
            <a:r>
              <a:rPr lang="en-US" dirty="0" smtClean="0"/>
              <a:t> </a:t>
            </a:r>
            <a:r>
              <a:rPr lang="en-US" dirty="0" err="1" smtClean="0"/>
              <a:t>en</a:t>
            </a:r>
            <a:r>
              <a:rPr lang="en-US" dirty="0" smtClean="0"/>
              <a:t> </a:t>
            </a:r>
            <a:r>
              <a:rPr lang="en-US" dirty="0" err="1" smtClean="0"/>
              <a:t>hindernissen</a:t>
            </a:r>
            <a:r>
              <a:rPr lang="en-US" dirty="0" smtClean="0"/>
              <a:t> </a:t>
            </a:r>
            <a:r>
              <a:rPr lang="en-US" dirty="0" err="1" smtClean="0"/>
              <a:t>uit</a:t>
            </a:r>
            <a:r>
              <a:rPr lang="en-US" dirty="0" smtClean="0"/>
              <a:t> de </a:t>
            </a:r>
            <a:r>
              <a:rPr lang="en-US" dirty="0" err="1" smtClean="0"/>
              <a:t>weg</a:t>
            </a:r>
            <a:r>
              <a:rPr lang="en-US" dirty="0" smtClean="0"/>
              <a:t> </a:t>
            </a:r>
            <a:r>
              <a:rPr lang="en-US" dirty="0" err="1" smtClean="0"/>
              <a:t>ruimt</a:t>
            </a:r>
            <a:r>
              <a:rPr lang="en-US" dirty="0" smtClean="0"/>
              <a:t> om de '</a:t>
            </a:r>
            <a:r>
              <a:rPr lang="en-US" dirty="0" err="1" smtClean="0"/>
              <a:t>klus</a:t>
            </a:r>
            <a:r>
              <a:rPr lang="en-US" dirty="0" smtClean="0"/>
              <a:t> </a:t>
            </a:r>
            <a:r>
              <a:rPr lang="en-US" dirty="0" err="1" smtClean="0"/>
              <a:t>te</a:t>
            </a:r>
            <a:r>
              <a:rPr lang="en-US" dirty="0" smtClean="0"/>
              <a:t> </a:t>
            </a:r>
            <a:r>
              <a:rPr lang="en-US" dirty="0" err="1" smtClean="0"/>
              <a:t>klaren</a:t>
            </a:r>
            <a:r>
              <a:rPr lang="en-US" dirty="0" smtClean="0"/>
              <a:t>'. In </a:t>
            </a:r>
            <a:r>
              <a:rPr lang="en-US" dirty="0" err="1" smtClean="0"/>
              <a:t>een</a:t>
            </a:r>
            <a:r>
              <a:rPr lang="en-US" dirty="0" smtClean="0"/>
              <a:t> </a:t>
            </a:r>
            <a:r>
              <a:rPr lang="en-US" dirty="0" err="1" smtClean="0"/>
              <a:t>ondersteunende</a:t>
            </a:r>
            <a:r>
              <a:rPr lang="en-US" dirty="0" smtClean="0"/>
              <a:t> </a:t>
            </a:r>
            <a:r>
              <a:rPr lang="en-US" dirty="0" err="1" smtClean="0"/>
              <a:t>omgeving</a:t>
            </a:r>
            <a:r>
              <a:rPr lang="en-US" dirty="0" smtClean="0"/>
              <a:t> </a:t>
            </a:r>
            <a:r>
              <a:rPr lang="en-US" dirty="0" err="1" smtClean="0"/>
              <a:t>beschikken</a:t>
            </a:r>
            <a:r>
              <a:rPr lang="en-US" dirty="0" smtClean="0"/>
              <a:t> </a:t>
            </a:r>
            <a:r>
              <a:rPr lang="en-US" dirty="0" err="1" smtClean="0"/>
              <a:t>werknemers</a:t>
            </a:r>
            <a:r>
              <a:rPr lang="en-US" dirty="0" smtClean="0"/>
              <a:t> over de </a:t>
            </a:r>
            <a:r>
              <a:rPr lang="en-US" dirty="0" err="1" smtClean="0"/>
              <a:t>nodige</a:t>
            </a:r>
            <a:r>
              <a:rPr lang="en-US" dirty="0" smtClean="0"/>
              <a:t> </a:t>
            </a:r>
            <a:r>
              <a:rPr lang="en-US" dirty="0" err="1" smtClean="0"/>
              <a:t>hulpmiddelen</a:t>
            </a:r>
            <a:r>
              <a:rPr lang="en-US" dirty="0" smtClean="0"/>
              <a:t> om </a:t>
            </a:r>
            <a:r>
              <a:rPr lang="en-US" dirty="0" err="1" smtClean="0"/>
              <a:t>hun</a:t>
            </a:r>
            <a:r>
              <a:rPr lang="en-US" dirty="0" smtClean="0"/>
              <a:t> taken </a:t>
            </a:r>
            <a:r>
              <a:rPr lang="en-US" dirty="0" err="1" smtClean="0"/>
              <a:t>succesvol</a:t>
            </a:r>
            <a:r>
              <a:rPr lang="en-US" dirty="0" smtClean="0"/>
              <a:t> </a:t>
            </a:r>
            <a:r>
              <a:rPr lang="en-US" dirty="0" err="1" smtClean="0"/>
              <a:t>uit</a:t>
            </a:r>
            <a:r>
              <a:rPr lang="en-US" dirty="0" smtClean="0"/>
              <a:t> </a:t>
            </a:r>
            <a:r>
              <a:rPr lang="en-US" dirty="0" err="1" smtClean="0"/>
              <a:t>te</a:t>
            </a:r>
            <a:r>
              <a:rPr lang="en-US" dirty="0" smtClean="0"/>
              <a:t> </a:t>
            </a:r>
            <a:r>
              <a:rPr lang="en-US" dirty="0" err="1" smtClean="0"/>
              <a:t>voeren</a:t>
            </a:r>
            <a:r>
              <a:rPr lang="en-US" dirty="0" smtClean="0"/>
              <a:t>, met </a:t>
            </a:r>
            <a:r>
              <a:rPr lang="en-US" dirty="0" err="1" smtClean="0"/>
              <a:t>onder</a:t>
            </a:r>
            <a:r>
              <a:rPr lang="en-US" dirty="0" smtClean="0"/>
              <a:t> </a:t>
            </a:r>
            <a:r>
              <a:rPr lang="en-US" dirty="0" err="1" smtClean="0"/>
              <a:t>meer</a:t>
            </a:r>
            <a:r>
              <a:rPr lang="en-US" dirty="0" smtClean="0"/>
              <a:t> </a:t>
            </a:r>
            <a:r>
              <a:rPr lang="en-US" dirty="0" err="1" smtClean="0"/>
              <a:t>toegang</a:t>
            </a:r>
            <a:r>
              <a:rPr lang="en-US" dirty="0" smtClean="0"/>
              <a:t> tot </a:t>
            </a:r>
            <a:r>
              <a:rPr lang="en-US" dirty="0" err="1" smtClean="0"/>
              <a:t>informatie</a:t>
            </a:r>
            <a:r>
              <a:rPr lang="en-US" dirty="0" smtClean="0"/>
              <a:t>, </a:t>
            </a:r>
            <a:r>
              <a:rPr lang="en-US" dirty="0" err="1" smtClean="0"/>
              <a:t>een</a:t>
            </a:r>
            <a:r>
              <a:rPr lang="en-US" dirty="0" smtClean="0"/>
              <a:t> </a:t>
            </a:r>
            <a:r>
              <a:rPr lang="en-US" dirty="0" err="1" smtClean="0"/>
              <a:t>duidelijk</a:t>
            </a:r>
            <a:r>
              <a:rPr lang="en-US" dirty="0" smtClean="0"/>
              <a:t> </a:t>
            </a:r>
            <a:r>
              <a:rPr lang="en-US" dirty="0" err="1" smtClean="0"/>
              <a:t>omlijnde</a:t>
            </a:r>
            <a:r>
              <a:rPr lang="en-US" dirty="0" smtClean="0"/>
              <a:t> </a:t>
            </a:r>
            <a:r>
              <a:rPr lang="en-US" dirty="0" err="1" smtClean="0"/>
              <a:t>rol</a:t>
            </a:r>
            <a:r>
              <a:rPr lang="en-US" dirty="0" smtClean="0"/>
              <a:t>, feedback </a:t>
            </a:r>
            <a:r>
              <a:rPr lang="en-US" dirty="0" err="1" smtClean="0"/>
              <a:t>en</a:t>
            </a:r>
            <a:r>
              <a:rPr lang="en-US" dirty="0" smtClean="0"/>
              <a:t> </a:t>
            </a:r>
            <a:r>
              <a:rPr lang="en-US" dirty="0" err="1" smtClean="0"/>
              <a:t>technologie</a:t>
            </a:r>
            <a:r>
              <a:rPr lang="en-US" dirty="0" smtClean="0"/>
              <a:t>.</a:t>
            </a:r>
          </a:p>
          <a:p>
            <a:endParaRPr lang="en-US" dirty="0" smtClean="0"/>
          </a:p>
          <a:p>
            <a:r>
              <a:rPr lang="en-US" b="1" dirty="0" err="1" smtClean="0"/>
              <a:t>Dit</a:t>
            </a:r>
            <a:r>
              <a:rPr lang="en-US" b="1" dirty="0" smtClean="0"/>
              <a:t> is het '</a:t>
            </a:r>
            <a:r>
              <a:rPr lang="en-US" b="1" dirty="0" err="1" smtClean="0"/>
              <a:t>Kunnen</a:t>
            </a:r>
            <a:r>
              <a:rPr lang="en-US" b="1" dirty="0" smtClean="0"/>
              <a:t>'. </a:t>
            </a:r>
          </a:p>
          <a:p>
            <a:endParaRPr lang="en-US" dirty="0" smtClean="0"/>
          </a:p>
          <a:p>
            <a:r>
              <a:rPr lang="en-US" dirty="0" err="1" smtClean="0"/>
              <a:t>Betrokkenheid</a:t>
            </a:r>
            <a:r>
              <a:rPr lang="en-US" dirty="0" smtClean="0"/>
              <a:t> </a:t>
            </a:r>
            <a:r>
              <a:rPr lang="en-US" dirty="0" err="1" smtClean="0"/>
              <a:t>en</a:t>
            </a:r>
            <a:r>
              <a:rPr lang="en-US" dirty="0" smtClean="0"/>
              <a:t> </a:t>
            </a:r>
            <a:r>
              <a:rPr lang="en-US" dirty="0" err="1" smtClean="0"/>
              <a:t>facilitatie</a:t>
            </a:r>
            <a:r>
              <a:rPr lang="en-US" dirty="0" smtClean="0"/>
              <a:t> </a:t>
            </a:r>
            <a:r>
              <a:rPr lang="en-US" dirty="0" err="1" smtClean="0"/>
              <a:t>kunnen</a:t>
            </a:r>
            <a:r>
              <a:rPr lang="en-US" dirty="0" smtClean="0"/>
              <a:t> </a:t>
            </a:r>
            <a:r>
              <a:rPr lang="en-US" dirty="0" err="1" smtClean="0"/>
              <a:t>worden</a:t>
            </a:r>
            <a:r>
              <a:rPr lang="en-US" dirty="0" smtClean="0"/>
              <a:t> </a:t>
            </a:r>
            <a:r>
              <a:rPr lang="en-US" dirty="0" err="1" smtClean="0"/>
              <a:t>beschouwd</a:t>
            </a:r>
            <a:r>
              <a:rPr lang="en-US" dirty="0" smtClean="0"/>
              <a:t> </a:t>
            </a:r>
            <a:r>
              <a:rPr lang="en-US" dirty="0" err="1" smtClean="0"/>
              <a:t>als</a:t>
            </a:r>
            <a:r>
              <a:rPr lang="en-US" dirty="0" smtClean="0"/>
              <a:t> </a:t>
            </a:r>
            <a:r>
              <a:rPr lang="en-US" dirty="0" err="1" smtClean="0"/>
              <a:t>een</a:t>
            </a:r>
            <a:r>
              <a:rPr lang="en-US" dirty="0" smtClean="0"/>
              <a:t> </a:t>
            </a:r>
            <a:r>
              <a:rPr lang="en-US" dirty="0" err="1" smtClean="0"/>
              <a:t>fiets</a:t>
            </a:r>
            <a:r>
              <a:rPr lang="en-US" dirty="0" smtClean="0"/>
              <a:t>. </a:t>
            </a:r>
            <a:r>
              <a:rPr lang="en-US" dirty="0" err="1" smtClean="0"/>
              <a:t>Betrokkenheid</a:t>
            </a:r>
            <a:r>
              <a:rPr lang="en-US" dirty="0" smtClean="0"/>
              <a:t> is het frame </a:t>
            </a:r>
            <a:r>
              <a:rPr lang="en-US" dirty="0" err="1" smtClean="0"/>
              <a:t>en</a:t>
            </a:r>
            <a:r>
              <a:rPr lang="en-US" dirty="0" smtClean="0"/>
              <a:t> </a:t>
            </a:r>
            <a:r>
              <a:rPr lang="en-US" dirty="0" err="1" smtClean="0"/>
              <a:t>facilitatie</a:t>
            </a:r>
            <a:r>
              <a:rPr lang="en-US" dirty="0" smtClean="0"/>
              <a:t> de </a:t>
            </a:r>
            <a:r>
              <a:rPr lang="en-US" dirty="0" err="1" smtClean="0"/>
              <a:t>wielen</a:t>
            </a:r>
            <a:r>
              <a:rPr lang="en-US" dirty="0" smtClean="0"/>
              <a:t>.</a:t>
            </a:r>
            <a:r>
              <a:rPr lang="en-US" baseline="0" dirty="0" smtClean="0"/>
              <a:t> </a:t>
            </a:r>
            <a:r>
              <a:rPr lang="en-US" dirty="0" err="1" smtClean="0"/>
              <a:t>Beide</a:t>
            </a:r>
            <a:r>
              <a:rPr lang="en-US" dirty="0" smtClean="0"/>
              <a:t> </a:t>
            </a:r>
            <a:r>
              <a:rPr lang="en-US" dirty="0" err="1" smtClean="0"/>
              <a:t>zijn</a:t>
            </a:r>
            <a:r>
              <a:rPr lang="en-US" dirty="0" smtClean="0"/>
              <a:t> </a:t>
            </a:r>
            <a:r>
              <a:rPr lang="en-US" dirty="0" err="1" smtClean="0"/>
              <a:t>belangrijk</a:t>
            </a:r>
            <a:r>
              <a:rPr lang="en-US" dirty="0" smtClean="0"/>
              <a:t>, maar </a:t>
            </a:r>
            <a:r>
              <a:rPr lang="en-US" dirty="0" err="1" smtClean="0"/>
              <a:t>zonder</a:t>
            </a:r>
            <a:r>
              <a:rPr lang="en-US" dirty="0" smtClean="0"/>
              <a:t> de </a:t>
            </a:r>
            <a:r>
              <a:rPr lang="en-US" dirty="0" err="1" smtClean="0"/>
              <a:t>wielen</a:t>
            </a:r>
            <a:r>
              <a:rPr lang="en-US" dirty="0" smtClean="0"/>
              <a:t> </a:t>
            </a:r>
            <a:r>
              <a:rPr lang="en-US" dirty="0" err="1" smtClean="0"/>
              <a:t>kan</a:t>
            </a:r>
            <a:r>
              <a:rPr lang="en-US" dirty="0" smtClean="0"/>
              <a:t> de </a:t>
            </a:r>
            <a:r>
              <a:rPr lang="en-US" dirty="0" err="1" smtClean="0"/>
              <a:t>fiets</a:t>
            </a:r>
            <a:r>
              <a:rPr lang="en-US" dirty="0" smtClean="0"/>
              <a:t> </a:t>
            </a:r>
            <a:r>
              <a:rPr lang="en-US" dirty="0" err="1" smtClean="0"/>
              <a:t>nergens</a:t>
            </a:r>
            <a:r>
              <a:rPr lang="en-US" dirty="0" smtClean="0"/>
              <a:t> </a:t>
            </a:r>
            <a:r>
              <a:rPr lang="en-US" dirty="0" err="1" smtClean="0"/>
              <a:t>heen</a:t>
            </a:r>
            <a:r>
              <a:rPr lang="en-US" dirty="0" smtClean="0"/>
              <a:t>.</a:t>
            </a:r>
          </a:p>
          <a:p>
            <a:pPr eaLnBrk="1" hangingPunct="1"/>
            <a:endParaRPr lang="en-US" sz="1200" dirty="0" smtClean="0"/>
          </a:p>
          <a:p>
            <a:pPr marL="0" marR="0" lvl="0" indent="0" algn="l" defTabSz="457200" rtl="0" eaLnBrk="1" fontAlgn="auto" latinLnBrk="0" hangingPunct="1">
              <a:lnSpc>
                <a:spcPct val="100000"/>
              </a:lnSpc>
              <a:spcBef>
                <a:spcPct val="0"/>
              </a:spcBef>
              <a:spcAft>
                <a:spcPct val="0"/>
              </a:spcAft>
              <a:buClrTx/>
              <a:buSzTx/>
              <a:buFontTx/>
              <a:buNone/>
              <a:defRPr/>
            </a:pPr>
            <a:r>
              <a:rPr lang="en-US" sz="1200" i="0" dirty="0" err="1" smtClean="0"/>
              <a:t>Focussen</a:t>
            </a:r>
            <a:r>
              <a:rPr lang="en-US" sz="1200" i="0" dirty="0" smtClean="0"/>
              <a:t> </a:t>
            </a:r>
            <a:r>
              <a:rPr lang="en-US" sz="1200" i="0" baseline="0" dirty="0" smtClean="0"/>
              <a:t>op </a:t>
            </a:r>
            <a:r>
              <a:rPr lang="en-US" sz="1200" i="0" baseline="0" dirty="0" err="1" smtClean="0"/>
              <a:t>zowel</a:t>
            </a:r>
            <a:r>
              <a:rPr lang="en-US" sz="1200" i="0" baseline="0" dirty="0" smtClean="0"/>
              <a:t> </a:t>
            </a:r>
            <a:r>
              <a:rPr lang="en-US" sz="1200" i="0" baseline="0" dirty="0" err="1" smtClean="0"/>
              <a:t>betrokkenheid</a:t>
            </a:r>
            <a:r>
              <a:rPr lang="en-US" sz="1200" i="0" baseline="0" dirty="0" smtClean="0"/>
              <a:t> </a:t>
            </a:r>
            <a:r>
              <a:rPr lang="en-US" sz="1200" i="0" baseline="0" dirty="0" err="1" smtClean="0"/>
              <a:t>als</a:t>
            </a:r>
            <a:r>
              <a:rPr lang="en-US" sz="1200" i="0" baseline="0" dirty="0" smtClean="0"/>
              <a:t> </a:t>
            </a:r>
            <a:r>
              <a:rPr lang="en-US" sz="1200" i="0" baseline="0" dirty="0" err="1" smtClean="0"/>
              <a:t>facilitatie</a:t>
            </a:r>
            <a:r>
              <a:rPr lang="en-US" sz="1200" i="0" baseline="0" dirty="0" smtClean="0"/>
              <a:t> </a:t>
            </a:r>
            <a:r>
              <a:rPr lang="en-US" sz="1200" i="0" baseline="0" dirty="0" err="1" smtClean="0"/>
              <a:t>zal</a:t>
            </a:r>
            <a:r>
              <a:rPr lang="en-US" sz="1200" i="0" baseline="0" dirty="0" smtClean="0"/>
              <a:t> </a:t>
            </a:r>
            <a:r>
              <a:rPr lang="en-US" sz="1200" i="0" baseline="0" dirty="0" err="1" smtClean="0"/>
              <a:t>een</a:t>
            </a:r>
            <a:r>
              <a:rPr lang="en-US" sz="1200" i="0" baseline="0" dirty="0" smtClean="0"/>
              <a:t> </a:t>
            </a:r>
            <a:r>
              <a:rPr lang="en-US" sz="1200" i="0" baseline="0" dirty="0" err="1" smtClean="0"/>
              <a:t>grotere</a:t>
            </a:r>
            <a:r>
              <a:rPr lang="en-US" sz="1200" i="0" baseline="0" dirty="0" smtClean="0"/>
              <a:t> impact </a:t>
            </a:r>
            <a:r>
              <a:rPr lang="en-US" sz="1200" i="0" baseline="0" dirty="0" err="1" smtClean="0"/>
              <a:t>hebben</a:t>
            </a:r>
            <a:r>
              <a:rPr lang="en-US" sz="1200" i="0" baseline="0" dirty="0" smtClean="0"/>
              <a:t> op de </a:t>
            </a:r>
            <a:r>
              <a:rPr lang="en-US" sz="1200" i="0" baseline="0" dirty="0" err="1" smtClean="0"/>
              <a:t>activiteiten</a:t>
            </a:r>
            <a:r>
              <a:rPr lang="en-US" sz="1200" i="0" baseline="0" dirty="0" smtClean="0"/>
              <a:t>, </a:t>
            </a:r>
            <a:r>
              <a:rPr lang="en-US" sz="1200" i="0" baseline="0" dirty="0" err="1" smtClean="0"/>
              <a:t>dan</a:t>
            </a:r>
            <a:r>
              <a:rPr lang="en-US" sz="1200" i="0" baseline="0" dirty="0" smtClean="0"/>
              <a:t> </a:t>
            </a:r>
            <a:r>
              <a:rPr lang="en-US" sz="1200" i="0" baseline="0" dirty="0" err="1" smtClean="0"/>
              <a:t>focussen</a:t>
            </a:r>
            <a:r>
              <a:rPr lang="en-US" sz="1200" i="0" baseline="0" dirty="0" smtClean="0"/>
              <a:t> op </a:t>
            </a:r>
            <a:r>
              <a:rPr lang="en-US" sz="1200" i="0" baseline="0" dirty="0" err="1" smtClean="0"/>
              <a:t>betrokkenheid</a:t>
            </a:r>
            <a:r>
              <a:rPr lang="en-US" sz="1200" i="0" baseline="0" dirty="0" smtClean="0"/>
              <a:t> </a:t>
            </a:r>
            <a:r>
              <a:rPr lang="en-US" sz="1200" i="0" baseline="0" dirty="0" err="1" smtClean="0"/>
              <a:t>alleen</a:t>
            </a:r>
            <a:r>
              <a:rPr lang="en-US" sz="1200" i="0" baseline="0" dirty="0" smtClean="0"/>
              <a:t>. </a:t>
            </a:r>
            <a:r>
              <a:rPr lang="en-US" sz="1200" i="0" baseline="0" dirty="0" err="1" smtClean="0"/>
              <a:t>Werknemersbetrokkenheid</a:t>
            </a:r>
            <a:r>
              <a:rPr lang="en-US" sz="1200" i="0" dirty="0" smtClean="0"/>
              <a:t> </a:t>
            </a:r>
            <a:r>
              <a:rPr lang="en-US" sz="1200" i="0" dirty="0" err="1" smtClean="0"/>
              <a:t>en</a:t>
            </a:r>
            <a:r>
              <a:rPr lang="en-US" sz="1200" i="0" dirty="0" smtClean="0"/>
              <a:t> -</a:t>
            </a:r>
            <a:r>
              <a:rPr lang="en-US" sz="1200" i="0" dirty="0" err="1" smtClean="0"/>
              <a:t>efficiëntie</a:t>
            </a:r>
            <a:r>
              <a:rPr lang="en-US" sz="1200" i="0" dirty="0" smtClean="0"/>
              <a:t> </a:t>
            </a:r>
            <a:r>
              <a:rPr lang="en-US" sz="1200" i="0" dirty="0" err="1" smtClean="0"/>
              <a:t>zullen</a:t>
            </a:r>
            <a:r>
              <a:rPr lang="en-US" sz="1200" i="0" dirty="0" smtClean="0"/>
              <a:t> </a:t>
            </a:r>
            <a:r>
              <a:rPr lang="en-US" sz="1200" i="0" dirty="0" err="1" smtClean="0"/>
              <a:t>leiden</a:t>
            </a:r>
            <a:r>
              <a:rPr lang="en-US" sz="1200" i="0" dirty="0" smtClean="0"/>
              <a:t> tot </a:t>
            </a:r>
            <a:r>
              <a:rPr lang="en-US" sz="1200" i="0" dirty="0" err="1" smtClean="0"/>
              <a:t>financiële</a:t>
            </a:r>
            <a:r>
              <a:rPr lang="en-US" sz="1200" i="0" dirty="0" smtClean="0"/>
              <a:t> </a:t>
            </a:r>
            <a:r>
              <a:rPr lang="en-US" sz="1200" i="0" dirty="0" err="1" smtClean="0"/>
              <a:t>successen</a:t>
            </a:r>
            <a:r>
              <a:rPr lang="en-US" sz="1200" i="0" dirty="0" smtClean="0"/>
              <a:t>, </a:t>
            </a:r>
            <a:r>
              <a:rPr lang="en-US" sz="1200" i="0" dirty="0" err="1" smtClean="0"/>
              <a:t>tevreden</a:t>
            </a:r>
            <a:r>
              <a:rPr lang="en-US" sz="1200" i="0" dirty="0" smtClean="0"/>
              <a:t> </a:t>
            </a:r>
            <a:r>
              <a:rPr lang="en-US" sz="1200" i="0" dirty="0" err="1" smtClean="0"/>
              <a:t>klanten</a:t>
            </a:r>
            <a:r>
              <a:rPr lang="en-US" sz="1200" i="0" dirty="0" smtClean="0"/>
              <a:t>, </a:t>
            </a:r>
            <a:r>
              <a:rPr lang="en-US" sz="1200" i="0" dirty="0" err="1" smtClean="0"/>
              <a:t>goede</a:t>
            </a:r>
            <a:r>
              <a:rPr lang="en-US" sz="1200" i="0" dirty="0" smtClean="0"/>
              <a:t> </a:t>
            </a:r>
            <a:r>
              <a:rPr lang="en-US" sz="1200" i="0" dirty="0" err="1" smtClean="0"/>
              <a:t>werknemersprestaties</a:t>
            </a:r>
            <a:r>
              <a:rPr lang="en-US" sz="1200" i="0" dirty="0" smtClean="0"/>
              <a:t> </a:t>
            </a:r>
            <a:r>
              <a:rPr lang="en-US" sz="1200" i="0" dirty="0" err="1" smtClean="0"/>
              <a:t>en</a:t>
            </a:r>
            <a:r>
              <a:rPr lang="en-US" sz="1200" i="0" dirty="0" smtClean="0"/>
              <a:t> </a:t>
            </a:r>
            <a:r>
              <a:rPr lang="en-US" sz="1200" i="0" dirty="0" err="1" smtClean="0"/>
              <a:t>personeelsbehoud</a:t>
            </a:r>
            <a:r>
              <a:rPr lang="en-US" sz="1200" i="0" dirty="0" smtClean="0"/>
              <a:t>. </a:t>
            </a:r>
            <a:endParaRPr lang="en-US" sz="1200" i="0" baseline="0" dirty="0" smtClean="0"/>
          </a:p>
          <a:p>
            <a:endParaRPr lang="en-US" dirty="0" smtClean="0"/>
          </a:p>
          <a:p>
            <a:r>
              <a:rPr lang="en-US" dirty="0" err="1" smtClean="0"/>
              <a:t>Werknemersbetrokkenheid</a:t>
            </a:r>
            <a:r>
              <a:rPr lang="en-US" dirty="0" smtClean="0"/>
              <a:t> </a:t>
            </a:r>
            <a:r>
              <a:rPr lang="en-US" dirty="0" err="1" smtClean="0"/>
              <a:t>omvat</a:t>
            </a:r>
            <a:r>
              <a:rPr lang="en-US" dirty="0" smtClean="0"/>
              <a:t> de </a:t>
            </a:r>
            <a:r>
              <a:rPr lang="en-US" dirty="0" err="1" smtClean="0"/>
              <a:t>volgende</a:t>
            </a:r>
            <a:r>
              <a:rPr lang="en-US" dirty="0" smtClean="0"/>
              <a:t> </a:t>
            </a:r>
            <a:r>
              <a:rPr lang="en-US" dirty="0" err="1" smtClean="0"/>
              <a:t>dimensies</a:t>
            </a:r>
            <a:r>
              <a:rPr lang="en-US" dirty="0" smtClean="0"/>
              <a:t>:</a:t>
            </a:r>
          </a:p>
          <a:p>
            <a:pPr marL="228600" indent="-228600">
              <a:buFont typeface="Arial" pitchFamily="34" charset="0"/>
              <a:buChar char="•"/>
            </a:pPr>
            <a:r>
              <a:rPr lang="en-US" dirty="0" err="1" smtClean="0"/>
              <a:t>Duidelijke</a:t>
            </a:r>
            <a:r>
              <a:rPr lang="en-US" dirty="0" smtClean="0"/>
              <a:t> </a:t>
            </a:r>
            <a:r>
              <a:rPr lang="en-US" dirty="0" err="1" smtClean="0"/>
              <a:t>en</a:t>
            </a:r>
            <a:r>
              <a:rPr lang="en-US" dirty="0" smtClean="0"/>
              <a:t> </a:t>
            </a:r>
            <a:r>
              <a:rPr lang="en-US" dirty="0" err="1" smtClean="0"/>
              <a:t>veelbelovende</a:t>
            </a:r>
            <a:r>
              <a:rPr lang="en-US" dirty="0" smtClean="0"/>
              <a:t> </a:t>
            </a:r>
            <a:r>
              <a:rPr lang="en-US" dirty="0" err="1" smtClean="0"/>
              <a:t>leiding</a:t>
            </a:r>
            <a:endParaRPr lang="en-US" dirty="0" smtClean="0"/>
          </a:p>
          <a:p>
            <a:pPr marL="228600" indent="-228600">
              <a:buFont typeface="Arial" pitchFamily="34" charset="0"/>
              <a:buChar char="•"/>
            </a:pPr>
            <a:r>
              <a:rPr lang="en-US" dirty="0" err="1" smtClean="0"/>
              <a:t>Vertrouwen</a:t>
            </a:r>
            <a:r>
              <a:rPr lang="en-US" dirty="0" smtClean="0"/>
              <a:t> in de </a:t>
            </a:r>
            <a:r>
              <a:rPr lang="en-US" dirty="0" err="1" smtClean="0"/>
              <a:t>leiders</a:t>
            </a:r>
            <a:endParaRPr lang="en-US" dirty="0" smtClean="0"/>
          </a:p>
          <a:p>
            <a:pPr marL="228600" indent="-228600">
              <a:buFont typeface="Arial" pitchFamily="34" charset="0"/>
              <a:buChar char="•"/>
            </a:pPr>
            <a:r>
              <a:rPr lang="en-US" dirty="0" err="1" smtClean="0"/>
              <a:t>Kwaliteit</a:t>
            </a:r>
            <a:r>
              <a:rPr lang="en-US" dirty="0" smtClean="0"/>
              <a:t> </a:t>
            </a:r>
            <a:r>
              <a:rPr lang="en-US" dirty="0" err="1" smtClean="0"/>
              <a:t>en</a:t>
            </a:r>
            <a:r>
              <a:rPr lang="en-US" dirty="0" smtClean="0"/>
              <a:t> </a:t>
            </a:r>
            <a:r>
              <a:rPr lang="en-US" dirty="0" err="1" smtClean="0"/>
              <a:t>klantgerichtheid</a:t>
            </a:r>
            <a:endParaRPr lang="en-US" dirty="0" smtClean="0"/>
          </a:p>
          <a:p>
            <a:pPr marL="228600" indent="-228600">
              <a:buFont typeface="Arial" pitchFamily="34" charset="0"/>
              <a:buChar char="•"/>
            </a:pPr>
            <a:r>
              <a:rPr lang="en-US" dirty="0" smtClean="0"/>
              <a:t>Respect </a:t>
            </a:r>
            <a:r>
              <a:rPr lang="en-US" dirty="0" err="1" smtClean="0"/>
              <a:t>en</a:t>
            </a:r>
            <a:r>
              <a:rPr lang="en-US" dirty="0" smtClean="0"/>
              <a:t> </a:t>
            </a:r>
            <a:r>
              <a:rPr lang="en-US" dirty="0" err="1" smtClean="0"/>
              <a:t>erkenning</a:t>
            </a:r>
            <a:endParaRPr lang="en-US" dirty="0" smtClean="0"/>
          </a:p>
          <a:p>
            <a:pPr marL="228600" indent="-228600">
              <a:buFont typeface="Arial" pitchFamily="34" charset="0"/>
              <a:buChar char="•"/>
            </a:pPr>
            <a:r>
              <a:rPr lang="en-US" dirty="0" err="1" smtClean="0"/>
              <a:t>Ontwikkelingsmogelijkheden</a:t>
            </a:r>
            <a:endParaRPr lang="en-US" dirty="0" smtClean="0"/>
          </a:p>
          <a:p>
            <a:pPr marL="228600" indent="-228600">
              <a:buFont typeface="Arial" pitchFamily="34" charset="0"/>
              <a:buChar char="•"/>
            </a:pPr>
            <a:r>
              <a:rPr lang="en-US" dirty="0" err="1" smtClean="0"/>
              <a:t>Diversiteit</a:t>
            </a:r>
            <a:r>
              <a:rPr lang="en-US" dirty="0" smtClean="0"/>
              <a:t> </a:t>
            </a:r>
            <a:r>
              <a:rPr lang="en-US" dirty="0" err="1" smtClean="0"/>
              <a:t>en</a:t>
            </a:r>
            <a:r>
              <a:rPr lang="en-US" dirty="0" smtClean="0"/>
              <a:t> </a:t>
            </a:r>
            <a:r>
              <a:rPr lang="en-US" dirty="0" err="1" smtClean="0"/>
              <a:t>inclusie</a:t>
            </a:r>
            <a:endParaRPr lang="en-US" dirty="0" smtClean="0"/>
          </a:p>
          <a:p>
            <a:endParaRPr lang="en-US" dirty="0" smtClean="0"/>
          </a:p>
          <a:p>
            <a:r>
              <a:rPr lang="en-US" dirty="0" err="1" smtClean="0"/>
              <a:t>Werknemersfacilitatie</a:t>
            </a:r>
            <a:r>
              <a:rPr lang="en-US" dirty="0" smtClean="0"/>
              <a:t> </a:t>
            </a:r>
            <a:r>
              <a:rPr lang="en-US" dirty="0" err="1" smtClean="0"/>
              <a:t>omvat</a:t>
            </a:r>
            <a:r>
              <a:rPr lang="en-US" dirty="0" smtClean="0"/>
              <a:t> de </a:t>
            </a:r>
            <a:r>
              <a:rPr lang="en-US" dirty="0" err="1" smtClean="0"/>
              <a:t>volgende</a:t>
            </a:r>
            <a:r>
              <a:rPr lang="en-US" dirty="0" smtClean="0"/>
              <a:t> </a:t>
            </a:r>
            <a:r>
              <a:rPr lang="en-US" dirty="0" err="1" smtClean="0"/>
              <a:t>dimensies</a:t>
            </a:r>
            <a:r>
              <a:rPr lang="en-US" dirty="0" smtClean="0"/>
              <a:t>:</a:t>
            </a:r>
          </a:p>
          <a:p>
            <a:pPr marL="228600" indent="-228600">
              <a:buFont typeface="Arial" pitchFamily="34" charset="0"/>
              <a:buChar char="•"/>
            </a:pPr>
            <a:r>
              <a:rPr lang="en-US" dirty="0" err="1" smtClean="0"/>
              <a:t>Prestatiebeheer</a:t>
            </a:r>
            <a:endParaRPr lang="en-US" dirty="0" smtClean="0"/>
          </a:p>
          <a:p>
            <a:pPr marL="228600" indent="-228600">
              <a:buFont typeface="Arial" pitchFamily="34" charset="0"/>
              <a:buChar char="•"/>
            </a:pPr>
            <a:r>
              <a:rPr lang="en-US" dirty="0" err="1" smtClean="0"/>
              <a:t>Gezag</a:t>
            </a:r>
            <a:r>
              <a:rPr lang="en-US" dirty="0" smtClean="0"/>
              <a:t> </a:t>
            </a:r>
            <a:r>
              <a:rPr lang="en-US" dirty="0" err="1" smtClean="0"/>
              <a:t>en</a:t>
            </a:r>
            <a:r>
              <a:rPr lang="en-US" dirty="0" smtClean="0"/>
              <a:t> empowerment</a:t>
            </a:r>
          </a:p>
          <a:p>
            <a:pPr marL="228600" indent="-228600">
              <a:buFont typeface="Arial" pitchFamily="34" charset="0"/>
              <a:buChar char="•"/>
            </a:pPr>
            <a:r>
              <a:rPr lang="en-US" dirty="0" err="1" smtClean="0"/>
              <a:t>Hulpmiddelen</a:t>
            </a:r>
            <a:endParaRPr lang="en-US" dirty="0" smtClean="0"/>
          </a:p>
          <a:p>
            <a:pPr marL="228600" indent="-228600">
              <a:buFont typeface="Arial" pitchFamily="34" charset="0"/>
              <a:buChar char="•"/>
            </a:pPr>
            <a:r>
              <a:rPr lang="en-US" dirty="0" smtClean="0"/>
              <a:t>Training</a:t>
            </a:r>
          </a:p>
          <a:p>
            <a:pPr marL="228600" indent="-228600">
              <a:buFont typeface="Arial" pitchFamily="34" charset="0"/>
              <a:buChar char="•"/>
            </a:pPr>
            <a:r>
              <a:rPr lang="en-US" dirty="0" err="1" smtClean="0"/>
              <a:t>Samenwerking</a:t>
            </a:r>
            <a:endParaRPr lang="en-US" dirty="0" smtClean="0"/>
          </a:p>
          <a:p>
            <a:pPr marL="228600" indent="-228600">
              <a:buFont typeface="Arial" pitchFamily="34" charset="0"/>
              <a:buChar char="•"/>
            </a:pPr>
            <a:r>
              <a:rPr lang="en-US" dirty="0" err="1" smtClean="0"/>
              <a:t>Werk</a:t>
            </a:r>
            <a:r>
              <a:rPr lang="en-US" dirty="0" smtClean="0"/>
              <a:t>, </a:t>
            </a:r>
            <a:r>
              <a:rPr lang="en-US" dirty="0" err="1" smtClean="0"/>
              <a:t>structuur</a:t>
            </a:r>
            <a:r>
              <a:rPr lang="en-US" dirty="0" smtClean="0"/>
              <a:t> </a:t>
            </a:r>
            <a:r>
              <a:rPr lang="en-US" dirty="0" err="1" smtClean="0"/>
              <a:t>en</a:t>
            </a:r>
            <a:r>
              <a:rPr lang="en-US" dirty="0" smtClean="0"/>
              <a:t> </a:t>
            </a:r>
            <a:r>
              <a:rPr lang="en-US" dirty="0" err="1" smtClean="0"/>
              <a:t>proces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277BDE7-08C6-0643-9071-D30007A2AF4F}" type="slidenum">
              <a:rPr lang="en-US" smtClean="0"/>
              <a:t>4</a:t>
            </a:fld>
            <a:endParaRPr lang="en-US"/>
          </a:p>
        </p:txBody>
      </p:sp>
    </p:spTree>
    <p:extLst>
      <p:ext uri="{BB962C8B-B14F-4D97-AF65-F5344CB8AC3E}">
        <p14:creationId xmlns:p14="http://schemas.microsoft.com/office/powerpoint/2010/main" val="240763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DOE: </a:t>
            </a:r>
            <a:r>
              <a:rPr lang="en-US" smtClean="0"/>
              <a:t>Leg uit</a:t>
            </a:r>
            <a:r>
              <a:rPr lang="en-US" baseline="0" smtClean="0"/>
              <a:t> hoe men de enquêteresultaten kan begrijpen.</a:t>
            </a:r>
          </a:p>
          <a:p>
            <a:endParaRPr lang="en-US" baseline="0" smtClean="0"/>
          </a:p>
          <a:p>
            <a:r>
              <a:rPr lang="en-US" sz="1200" b="1" baseline="0" smtClean="0"/>
              <a:t>OPMERKINGEN: </a:t>
            </a:r>
          </a:p>
          <a:p>
            <a:r>
              <a:rPr lang="en-US" sz="1200" baseline="0" smtClean="0"/>
              <a:t>De meeste vragen van de enquête maakten gebruik van een 5-puntenschaal gaande van Zeer goed/Helemaal mee eens tot Zeer slecht/Helemaal niet mee eens.</a:t>
            </a:r>
          </a:p>
          <a:p>
            <a:endParaRPr lang="en-US" sz="1200" baseline="0" smtClean="0"/>
          </a:p>
          <a:p>
            <a:pPr marL="171450" indent="-171450">
              <a:buFont typeface="Wingdings" panose="05000000000000000000" pitchFamily="2" charset="2"/>
              <a:buChar char="q"/>
            </a:pPr>
            <a:r>
              <a:rPr lang="en-US" sz="1200" baseline="0" smtClean="0"/>
              <a:t>Het percentage voor 'positief' (groene arcering) stemt overeen met de beoordeling Zeer goed/Helemaal mee eens [het % dat op de enquêtevraag heeft geantwoord met een 5 of een 4].</a:t>
            </a:r>
          </a:p>
          <a:p>
            <a:pPr marL="171450" indent="-171450">
              <a:buFont typeface="Wingdings" panose="05000000000000000000" pitchFamily="2" charset="2"/>
              <a:buChar char="q"/>
            </a:pPr>
            <a:r>
              <a:rPr lang="en-US" sz="1200" baseline="0" smtClean="0"/>
              <a:t>Het percentage voor 'neutraal' (gele arcering) stemt overeen met de beoordeling Middelmatig/Noch mee eens, noch mee oneens [het % dat op de enquêtevraag heeft geantwoord met een 3].</a:t>
            </a:r>
          </a:p>
          <a:p>
            <a:pPr marL="171450" indent="-171450">
              <a:buFont typeface="Wingdings" panose="05000000000000000000" pitchFamily="2" charset="2"/>
              <a:buChar char="q"/>
            </a:pPr>
            <a:r>
              <a:rPr lang="en-US" sz="1200" baseline="0" smtClean="0"/>
              <a:t>Het percentage voor 'negatief' (rode arcering) stemt overeen met de beoordeling Slecht/Niet mee eens of Zeer slecht/Helemaal niet mee eens [het % dat op de enquêtevraag heeft geantwoord met een 2 of een 1].</a:t>
            </a:r>
          </a:p>
          <a:p>
            <a:pPr marL="0" indent="0">
              <a:buFont typeface="Wingdings" panose="05000000000000000000" pitchFamily="2" charset="2"/>
              <a:buNone/>
            </a:pPr>
            <a:endParaRPr lang="en-US" sz="1200" baseline="0" smtClean="0"/>
          </a:p>
          <a:p>
            <a:pPr marL="0" indent="0">
              <a:buFont typeface="Wingdings" panose="05000000000000000000" pitchFamily="2" charset="2"/>
              <a:buNone/>
            </a:pPr>
            <a:r>
              <a:rPr lang="en-US" sz="1200" baseline="0" smtClean="0"/>
              <a:t>De in kaart gebrachte sterke punten en mogelijkheden zijn gebaseerd op de positieve en negatieve beoordelingen.</a:t>
            </a:r>
            <a:endParaRPr lang="en-US"/>
          </a:p>
        </p:txBody>
      </p:sp>
      <p:sp>
        <p:nvSpPr>
          <p:cNvPr id="4" name="Slide Number Placeholder 3"/>
          <p:cNvSpPr>
            <a:spLocks noGrp="1"/>
          </p:cNvSpPr>
          <p:nvPr>
            <p:ph type="sldNum" sz="quarter" idx="10"/>
          </p:nvPr>
        </p:nvSpPr>
        <p:spPr/>
        <p:txBody>
          <a:bodyPr/>
          <a:lstStyle/>
          <a:p>
            <a:fld id="{1277BDE7-08C6-0643-9071-D30007A2AF4F}" type="slidenum">
              <a:rPr lang="en-US" smtClean="0"/>
              <a:t>5</a:t>
            </a:fld>
            <a:endParaRPr lang="en-US"/>
          </a:p>
        </p:txBody>
      </p:sp>
    </p:spTree>
    <p:extLst>
      <p:ext uri="{BB962C8B-B14F-4D97-AF65-F5344CB8AC3E}">
        <p14:creationId xmlns:p14="http://schemas.microsoft.com/office/powerpoint/2010/main" val="104592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DOE:</a:t>
            </a:r>
            <a:r>
              <a:rPr lang="en-US" b="1" baseline="0" smtClean="0"/>
              <a:t> </a:t>
            </a:r>
          </a:p>
          <a:p>
            <a:pPr marL="171450" indent="-171450">
              <a:buFontTx/>
              <a:buChar char="-"/>
            </a:pPr>
            <a:r>
              <a:rPr lang="en-US" b="0" baseline="0" smtClean="0"/>
              <a:t>Voor 'We hebben naar u geluisterd'-sessies voor het management neemt u de tijd om de resultaten van uw team te bekijken en te bespreken voordat u een actieplan opstelt en maakt. </a:t>
            </a:r>
          </a:p>
          <a:p>
            <a:pPr marL="171450" indent="-171450">
              <a:buFontTx/>
              <a:buChar char="-"/>
            </a:pPr>
            <a:r>
              <a:rPr lang="en-US" b="0" baseline="0" smtClean="0"/>
              <a:t>Vraag feedback, ga na of er vragen of twijfels zijn. </a:t>
            </a:r>
          </a:p>
          <a:p>
            <a:pPr marL="171450" indent="-171450">
              <a:buFontTx/>
              <a:buChar char="-"/>
            </a:pPr>
            <a:r>
              <a:rPr lang="en-US" b="0" baseline="0" smtClean="0"/>
              <a:t>Deel een exemplaar van het actieplanwerkblad voor management uit aan alle aanwezigen.</a:t>
            </a:r>
            <a:endParaRPr lang="en-US" b="1"/>
          </a:p>
        </p:txBody>
      </p:sp>
      <p:sp>
        <p:nvSpPr>
          <p:cNvPr id="4" name="Slide Number Placeholder 3"/>
          <p:cNvSpPr>
            <a:spLocks noGrp="1"/>
          </p:cNvSpPr>
          <p:nvPr>
            <p:ph type="sldNum" sz="quarter" idx="10"/>
          </p:nvPr>
        </p:nvSpPr>
        <p:spPr/>
        <p:txBody>
          <a:bodyPr/>
          <a:lstStyle/>
          <a:p>
            <a:fld id="{1277BDE7-08C6-0643-9071-D30007A2AF4F}" type="slidenum">
              <a:rPr lang="en-US" smtClean="0"/>
              <a:t>6</a:t>
            </a:fld>
            <a:endParaRPr lang="en-US"/>
          </a:p>
        </p:txBody>
      </p:sp>
    </p:spTree>
    <p:extLst>
      <p:ext uri="{BB962C8B-B14F-4D97-AF65-F5344CB8AC3E}">
        <p14:creationId xmlns:p14="http://schemas.microsoft.com/office/powerpoint/2010/main" val="356143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smtClean="0"/>
              <a:t>HERINNERING</a:t>
            </a:r>
            <a:r>
              <a:rPr lang="en-US" b="1" dirty="0" smtClean="0"/>
              <a:t>:</a:t>
            </a:r>
            <a:r>
              <a:rPr lang="en-US" b="1" baseline="0" dirty="0" smtClean="0"/>
              <a:t> </a:t>
            </a:r>
            <a:r>
              <a:rPr lang="en-US" b="0" baseline="0" dirty="0" err="1" smtClean="0"/>
              <a:t>Bij</a:t>
            </a:r>
            <a:r>
              <a:rPr lang="en-US" b="0" baseline="0" dirty="0" smtClean="0"/>
              <a:t> het </a:t>
            </a:r>
            <a:r>
              <a:rPr lang="en-US" b="0" baseline="0" dirty="0" err="1" smtClean="0"/>
              <a:t>bespreken</a:t>
            </a:r>
            <a:r>
              <a:rPr lang="en-US" b="0" baseline="0" dirty="0" smtClean="0"/>
              <a:t> van de </a:t>
            </a:r>
            <a:r>
              <a:rPr lang="en-US" b="0" baseline="0" dirty="0" err="1" smtClean="0"/>
              <a:t>resultaten</a:t>
            </a:r>
            <a:r>
              <a:rPr lang="en-US" b="0" baseline="0" dirty="0" smtClean="0"/>
              <a:t> </a:t>
            </a:r>
            <a:r>
              <a:rPr lang="en-US" b="0" baseline="0" dirty="0" err="1" smtClean="0"/>
              <a:t>en</a:t>
            </a:r>
            <a:r>
              <a:rPr lang="en-US" b="0" baseline="0" dirty="0" smtClean="0"/>
              <a:t> het </a:t>
            </a:r>
            <a:r>
              <a:rPr lang="en-US" b="0" baseline="0" dirty="0" err="1" smtClean="0"/>
              <a:t>opstellen</a:t>
            </a:r>
            <a:r>
              <a:rPr lang="en-US" b="0" baseline="0" dirty="0" smtClean="0"/>
              <a:t> van </a:t>
            </a:r>
            <a:r>
              <a:rPr lang="en-US" b="0" baseline="0" dirty="0" err="1" smtClean="0"/>
              <a:t>uw</a:t>
            </a:r>
            <a:r>
              <a:rPr lang="en-US" b="0" baseline="0" dirty="0" smtClean="0"/>
              <a:t> </a:t>
            </a:r>
            <a:r>
              <a:rPr lang="en-US" b="0" baseline="0" dirty="0" err="1" smtClean="0"/>
              <a:t>actieplan</a:t>
            </a:r>
            <a:r>
              <a:rPr lang="en-US" b="0" baseline="0" dirty="0" smtClean="0"/>
              <a:t>, </a:t>
            </a:r>
            <a:r>
              <a:rPr lang="en-US" b="0" baseline="0" dirty="0" err="1" smtClean="0"/>
              <a:t>kunt</a:t>
            </a:r>
            <a:r>
              <a:rPr lang="en-US" b="0" baseline="0" dirty="0" smtClean="0"/>
              <a:t> u de </a:t>
            </a:r>
            <a:r>
              <a:rPr lang="en-US" b="0" baseline="0" dirty="0" err="1" smtClean="0"/>
              <a:t>bibliotheek</a:t>
            </a:r>
            <a:r>
              <a:rPr lang="en-US" b="0" baseline="0" dirty="0" smtClean="0"/>
              <a:t> met </a:t>
            </a:r>
            <a:r>
              <a:rPr lang="en-US" b="0" baseline="0" dirty="0" err="1" smtClean="0"/>
              <a:t>hulpmiddelen</a:t>
            </a:r>
            <a:r>
              <a:rPr lang="en-US" b="0" baseline="0" dirty="0" smtClean="0"/>
              <a:t> </a:t>
            </a:r>
            <a:r>
              <a:rPr lang="en-US" b="0" baseline="0" dirty="0" err="1" smtClean="0"/>
              <a:t>voor</a:t>
            </a:r>
            <a:r>
              <a:rPr lang="en-US" b="0" baseline="0" dirty="0" smtClean="0"/>
              <a:t> </a:t>
            </a:r>
            <a:r>
              <a:rPr lang="en-US" b="0" baseline="0" dirty="0" err="1" smtClean="0"/>
              <a:t>actieplannen</a:t>
            </a:r>
            <a:r>
              <a:rPr lang="en-US" b="0" baseline="0" dirty="0" smtClean="0"/>
              <a:t> </a:t>
            </a:r>
            <a:r>
              <a:rPr lang="en-US" b="0" baseline="0" dirty="0" err="1" smtClean="0"/>
              <a:t>gebruiken</a:t>
            </a:r>
            <a:r>
              <a:rPr lang="en-US" b="0" baseline="0" dirty="0" smtClean="0"/>
              <a:t> om </a:t>
            </a:r>
            <a:r>
              <a:rPr lang="en-US" b="0" baseline="0" dirty="0" err="1" smtClean="0"/>
              <a:t>vragen</a:t>
            </a:r>
            <a:r>
              <a:rPr lang="en-US" b="0" baseline="0" dirty="0" smtClean="0"/>
              <a:t> </a:t>
            </a:r>
            <a:r>
              <a:rPr lang="en-US" b="0" baseline="0" dirty="0" err="1" smtClean="0"/>
              <a:t>en</a:t>
            </a:r>
            <a:r>
              <a:rPr lang="en-US" b="0" baseline="0" dirty="0" smtClean="0"/>
              <a:t> </a:t>
            </a:r>
            <a:r>
              <a:rPr lang="en-US" b="0" baseline="0" dirty="0" err="1" smtClean="0"/>
              <a:t>mogelijke</a:t>
            </a:r>
            <a:r>
              <a:rPr lang="en-US" b="0" baseline="0" dirty="0" smtClean="0"/>
              <a:t> </a:t>
            </a:r>
            <a:r>
              <a:rPr lang="en-US" b="0" baseline="0" dirty="0" err="1" smtClean="0"/>
              <a:t>acties</a:t>
            </a:r>
            <a:r>
              <a:rPr lang="en-US" b="0" baseline="0" dirty="0" smtClean="0"/>
              <a:t> </a:t>
            </a:r>
            <a:r>
              <a:rPr lang="en-US" b="0" baseline="0" dirty="0" err="1" smtClean="0"/>
              <a:t>te</a:t>
            </a:r>
            <a:r>
              <a:rPr lang="en-US" b="0" baseline="0" dirty="0" smtClean="0"/>
              <a:t> </a:t>
            </a:r>
            <a:r>
              <a:rPr lang="en-US" b="0" baseline="0" dirty="0" err="1" smtClean="0"/>
              <a:t>verduidelijken</a:t>
            </a:r>
            <a:r>
              <a:rPr lang="en-US" b="0" baseline="0" dirty="0" smtClean="0"/>
              <a:t> (de </a:t>
            </a:r>
            <a:r>
              <a:rPr lang="en-US" b="0" baseline="0" dirty="0" err="1" smtClean="0"/>
              <a:t>bibliotheek</a:t>
            </a:r>
            <a:r>
              <a:rPr lang="en-US" b="0" baseline="0" dirty="0" smtClean="0"/>
              <a:t> is </a:t>
            </a:r>
            <a:r>
              <a:rPr lang="en-US" b="0" baseline="0" dirty="0" err="1" smtClean="0"/>
              <a:t>te</a:t>
            </a:r>
            <a:r>
              <a:rPr lang="en-US" b="0" baseline="0" dirty="0" smtClean="0"/>
              <a:t> </a:t>
            </a:r>
            <a:r>
              <a:rPr lang="en-US" b="0" baseline="0" dirty="0" err="1" smtClean="0"/>
              <a:t>vinden</a:t>
            </a:r>
            <a:r>
              <a:rPr lang="en-US" b="0" baseline="0" dirty="0" smtClean="0"/>
              <a:t> op de website </a:t>
            </a:r>
            <a:r>
              <a:rPr lang="en-US" b="0" baseline="0" dirty="0" err="1" smtClean="0"/>
              <a:t>voor</a:t>
            </a:r>
            <a:r>
              <a:rPr lang="en-US" b="0" baseline="0" dirty="0" smtClean="0"/>
              <a:t> </a:t>
            </a:r>
            <a:r>
              <a:rPr lang="en-US" b="0" baseline="0" dirty="0" err="1" smtClean="0"/>
              <a:t>werknemersbetrokkenheid</a:t>
            </a:r>
            <a:r>
              <a:rPr lang="en-US" b="0" baseline="0" dirty="0" smtClean="0"/>
              <a:t>) </a:t>
            </a:r>
            <a:endParaRPr lang="en-US" b="0" dirty="0" smtClean="0"/>
          </a:p>
        </p:txBody>
      </p:sp>
      <p:sp>
        <p:nvSpPr>
          <p:cNvPr id="4" name="Slide Number Placeholder 3"/>
          <p:cNvSpPr>
            <a:spLocks noGrp="1"/>
          </p:cNvSpPr>
          <p:nvPr>
            <p:ph type="sldNum" sz="quarter" idx="10"/>
          </p:nvPr>
        </p:nvSpPr>
        <p:spPr/>
        <p:txBody>
          <a:bodyPr/>
          <a:lstStyle/>
          <a:p>
            <a:fld id="{1277BDE7-08C6-0643-9071-D30007A2AF4F}" type="slidenum">
              <a:rPr lang="en-US" smtClean="0"/>
              <a:t>7</a:t>
            </a:fld>
            <a:endParaRPr lang="en-US"/>
          </a:p>
        </p:txBody>
      </p:sp>
    </p:spTree>
    <p:extLst>
      <p:ext uri="{BB962C8B-B14F-4D97-AF65-F5344CB8AC3E}">
        <p14:creationId xmlns:p14="http://schemas.microsoft.com/office/powerpoint/2010/main" val="95929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77BDE7-08C6-0643-9071-D30007A2AF4F}" type="slidenum">
              <a:rPr lang="en-US" smtClean="0"/>
              <a:t>8</a:t>
            </a:fld>
            <a:endParaRPr lang="en-US"/>
          </a:p>
        </p:txBody>
      </p:sp>
    </p:spTree>
    <p:extLst>
      <p:ext uri="{BB962C8B-B14F-4D97-AF65-F5344CB8AC3E}">
        <p14:creationId xmlns:p14="http://schemas.microsoft.com/office/powerpoint/2010/main" val="3584199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238" y="1797861"/>
            <a:ext cx="6500812" cy="1470025"/>
          </a:xfrm>
        </p:spPr>
        <p:txBody>
          <a:bodyPr/>
          <a:lstStyle>
            <a:lvl1pPr algn="l">
              <a:defRPr cap="none" baseline="0"/>
            </a:lvl1pPr>
          </a:lstStyle>
          <a:p>
            <a:r>
              <a:rPr lang="en-US" smtClean="0"/>
              <a:t>Click to edit Master title style</a:t>
            </a:r>
            <a:endParaRPr lang="en-US"/>
          </a:p>
        </p:txBody>
      </p:sp>
      <p:sp>
        <p:nvSpPr>
          <p:cNvPr id="3" name="Subtitle 2"/>
          <p:cNvSpPr>
            <a:spLocks noGrp="1"/>
          </p:cNvSpPr>
          <p:nvPr>
            <p:ph type="subTitle" idx="1"/>
          </p:nvPr>
        </p:nvSpPr>
        <p:spPr>
          <a:xfrm>
            <a:off x="249238" y="3258409"/>
            <a:ext cx="6500812" cy="1752600"/>
          </a:xfrm>
        </p:spPr>
        <p:txBody>
          <a:bodyPr/>
          <a:lstStyle>
            <a:lvl1pPr marL="0" indent="0" algn="l">
              <a:buNone/>
              <a:defRPr b="0"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7" name="Straight Connector 6"/>
          <p:cNvCxnSpPr/>
          <p:nvPr userDrawn="1"/>
        </p:nvCxnSpPr>
        <p:spPr>
          <a:xfrm>
            <a:off x="249238" y="3136063"/>
            <a:ext cx="607028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5"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2946300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344289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161" y="42999"/>
            <a:ext cx="8229600" cy="941832"/>
          </a:xfrm>
        </p:spPr>
        <p:txBody>
          <a:bodyPr anchor="b"/>
          <a:lstStyle/>
          <a:p>
            <a:r>
              <a:rPr lang="en-US" smtClean="0"/>
              <a:t>Click to edit Master title style</a:t>
            </a:r>
            <a:endParaRPr lang="en-US"/>
          </a:p>
        </p:txBody>
      </p:sp>
      <p:sp>
        <p:nvSpPr>
          <p:cNvPr id="3" name="Content Placeholder 2"/>
          <p:cNvSpPr>
            <a:spLocks noGrp="1"/>
          </p:cNvSpPr>
          <p:nvPr>
            <p:ph idx="1"/>
          </p:nvPr>
        </p:nvSpPr>
        <p:spPr>
          <a:xfrm>
            <a:off x="249238" y="1353638"/>
            <a:ext cx="8229600" cy="42502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5" name="Straight Connector 4"/>
          <p:cNvCxnSpPr/>
          <p:nvPr userDrawn="1"/>
        </p:nvCxnSpPr>
        <p:spPr>
          <a:xfrm>
            <a:off x="249238" y="1071646"/>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6"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12355359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161" y="42999"/>
            <a:ext cx="8229600" cy="941832"/>
          </a:xfrm>
        </p:spPr>
        <p:txBody>
          <a:bodyPr anchor="b"/>
          <a:lstStyle/>
          <a:p>
            <a:r>
              <a:rPr lang="en-US" smtClean="0"/>
              <a:t>Click to edit Master title style</a:t>
            </a:r>
            <a:endParaRPr lang="en-US"/>
          </a:p>
        </p:txBody>
      </p:sp>
      <p:sp>
        <p:nvSpPr>
          <p:cNvPr id="3" name="Content Placeholder 2"/>
          <p:cNvSpPr>
            <a:spLocks noGrp="1"/>
          </p:cNvSpPr>
          <p:nvPr>
            <p:ph idx="1"/>
          </p:nvPr>
        </p:nvSpPr>
        <p:spPr>
          <a:xfrm>
            <a:off x="249238" y="1353638"/>
            <a:ext cx="8229600" cy="42502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0" y="5721292"/>
            <a:ext cx="9144000" cy="113670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249238" y="1071646"/>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6"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13695372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49238" y="1353638"/>
            <a:ext cx="8229600" cy="42502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0" y="5721292"/>
            <a:ext cx="9144000" cy="113670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7391368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238" y="2350330"/>
            <a:ext cx="7772400" cy="1362075"/>
          </a:xfrm>
        </p:spPr>
        <p:txBody>
          <a:bodyPr anchor="t">
            <a:noAutofit/>
          </a:bodyPr>
          <a:lstStyle>
            <a:lvl1pPr algn="l">
              <a:defRPr sz="5400" b="0" cap="none" baseline="0"/>
            </a:lvl1pPr>
          </a:lstStyle>
          <a:p>
            <a:r>
              <a:rPr lang="en-US" smtClean="0"/>
              <a:t>Click to edit Master title style</a:t>
            </a:r>
            <a:endParaRPr lang="en-US"/>
          </a:p>
        </p:txBody>
      </p:sp>
      <p:cxnSp>
        <p:nvCxnSpPr>
          <p:cNvPr id="5" name="Straight Connector 4"/>
          <p:cNvCxnSpPr/>
          <p:nvPr userDrawn="1"/>
        </p:nvCxnSpPr>
        <p:spPr>
          <a:xfrm>
            <a:off x="249238" y="3758363"/>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4"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30596732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8161" y="42999"/>
            <a:ext cx="8229600" cy="941832"/>
          </a:xfrm>
        </p:spPr>
        <p:txBody>
          <a:bodyPr anchor="b"/>
          <a:lstStyle/>
          <a:p>
            <a:r>
              <a:rPr lang="en-US" smtClean="0"/>
              <a:t>Click to edit Master title style</a:t>
            </a:r>
            <a:endParaRPr lang="en-US"/>
          </a:p>
        </p:txBody>
      </p:sp>
      <p:cxnSp>
        <p:nvCxnSpPr>
          <p:cNvPr id="4" name="Straight Connector 3"/>
          <p:cNvCxnSpPr/>
          <p:nvPr userDrawn="1"/>
        </p:nvCxnSpPr>
        <p:spPr>
          <a:xfrm>
            <a:off x="249238" y="1071646"/>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5"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33302532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Title Page">
    <p:spTree>
      <p:nvGrpSpPr>
        <p:cNvPr id="1" name=""/>
        <p:cNvGrpSpPr/>
        <p:nvPr/>
      </p:nvGrpSpPr>
      <p:grpSpPr>
        <a:xfrm>
          <a:off x="0" y="0"/>
          <a:ext cx="0" cy="0"/>
          <a:chOff x="0" y="0"/>
          <a:chExt cx="0" cy="0"/>
        </a:xfrm>
      </p:grpSpPr>
      <p:sp>
        <p:nvSpPr>
          <p:cNvPr id="4" name="Rectangle 3"/>
          <p:cNvSpPr/>
          <p:nvPr userDrawn="1"/>
        </p:nvSpPr>
        <p:spPr>
          <a:xfrm>
            <a:off x="0" y="5746459"/>
            <a:ext cx="9144000" cy="111154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p:nvPr userDrawn="1"/>
        </p:nvSpPr>
        <p:spPr>
          <a:xfrm>
            <a:off x="166115" y="1773988"/>
            <a:ext cx="7772400" cy="1362075"/>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5400" b="0" kern="1200" cap="all">
                <a:solidFill>
                  <a:schemeClr val="tx1"/>
                </a:solidFill>
                <a:latin typeface="Helvetica"/>
                <a:ea typeface="+mj-ea"/>
                <a:cs typeface="Helvetica"/>
              </a:defRPr>
            </a:lvl1pPr>
          </a:lstStyle>
          <a:p>
            <a:endParaRPr lang="en-US">
              <a:solidFill>
                <a:prstClr val="black"/>
              </a:solidFill>
            </a:endParaRPr>
          </a:p>
        </p:txBody>
      </p:sp>
      <p:cxnSp>
        <p:nvCxnSpPr>
          <p:cNvPr id="12" name="Straight Connector 11"/>
          <p:cNvCxnSpPr/>
          <p:nvPr userDrawn="1"/>
        </p:nvCxnSpPr>
        <p:spPr>
          <a:xfrm>
            <a:off x="249238" y="3136063"/>
            <a:ext cx="607028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4"/>
          <p:cNvSpPr>
            <a:spLocks noGrp="1"/>
          </p:cNvSpPr>
          <p:nvPr>
            <p:ph type="title" idx="4294967295"/>
          </p:nvPr>
        </p:nvSpPr>
        <p:spPr>
          <a:xfrm>
            <a:off x="249238" y="1930008"/>
            <a:ext cx="7772400" cy="1362075"/>
          </a:xfrm>
        </p:spPr>
        <p:txBody>
          <a:bodyPr/>
          <a:lstStyle/>
          <a:p>
            <a:r>
              <a:rPr lang="en-US" smtClean="0"/>
              <a:t>DIVIDER SLIDE</a:t>
            </a:r>
            <a:br>
              <a:rPr lang="en-US" smtClean="0"/>
            </a:br>
            <a:r>
              <a:rPr lang="en-US" smtClean="0"/>
              <a:t>TITLE PAGE</a:t>
            </a:r>
            <a:endParaRPr lang="en-US"/>
          </a:p>
        </p:txBody>
      </p:sp>
    </p:spTree>
    <p:custDataLst>
      <p:tags r:id="rId1"/>
    </p:custDataLst>
    <p:extLst>
      <p:ext uri="{BB962C8B-B14F-4D97-AF65-F5344CB8AC3E}">
        <p14:creationId xmlns:p14="http://schemas.microsoft.com/office/powerpoint/2010/main" val="23255503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and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720273"/>
            <a:ext cx="5111750" cy="517843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hasCustomPrompt="1"/>
          </p:nvPr>
        </p:nvSpPr>
        <p:spPr>
          <a:xfrm>
            <a:off x="267637" y="720274"/>
            <a:ext cx="3008313" cy="928146"/>
          </a:xfrm>
        </p:spPr>
        <p:txBody>
          <a:bodyPr>
            <a:normAutofit/>
          </a:bodyPr>
          <a:lstStyle>
            <a:lvl1pPr marL="0" indent="0">
              <a:lnSpc>
                <a:spcPct val="80000"/>
              </a:lnSpc>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3"/>
          <p:cNvSpPr>
            <a:spLocks noGrp="1"/>
          </p:cNvSpPr>
          <p:nvPr>
            <p:ph type="body" sz="half" idx="13" hasCustomPrompt="1"/>
          </p:nvPr>
        </p:nvSpPr>
        <p:spPr>
          <a:xfrm>
            <a:off x="267637" y="2058153"/>
            <a:ext cx="3008313" cy="3612708"/>
          </a:xfrm>
        </p:spPr>
        <p:txBody>
          <a:bodyPr>
            <a:normAutofit/>
          </a:bodyPr>
          <a:lstStyle>
            <a:lvl1pPr marL="0" indent="0">
              <a:lnSpc>
                <a:spcPct val="90000"/>
              </a:lnSpc>
              <a:buNone/>
              <a:defRPr sz="18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9" name="Straight Connector 8"/>
          <p:cNvCxnSpPr/>
          <p:nvPr userDrawn="1"/>
        </p:nvCxnSpPr>
        <p:spPr>
          <a:xfrm>
            <a:off x="267637" y="1950423"/>
            <a:ext cx="30267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607621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icture 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50432" y="1380067"/>
            <a:ext cx="6443135" cy="3949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ustDataLst>
      <p:tags r:id="rId1"/>
    </p:custDataLst>
    <p:extLst>
      <p:ext uri="{BB962C8B-B14F-4D97-AF65-F5344CB8AC3E}">
        <p14:creationId xmlns:p14="http://schemas.microsoft.com/office/powerpoint/2010/main" val="18712209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641848"/>
            <a:ext cx="9144000" cy="1216152"/>
          </a:xfrm>
          <a:prstGeom prst="rect">
            <a:avLst/>
          </a:prstGeom>
        </p:spPr>
      </p:pic>
      <p:sp>
        <p:nvSpPr>
          <p:cNvPr id="2" name="Title Placeholder 1"/>
          <p:cNvSpPr>
            <a:spLocks noGrp="1"/>
          </p:cNvSpPr>
          <p:nvPr>
            <p:ph type="title"/>
          </p:nvPr>
        </p:nvSpPr>
        <p:spPr>
          <a:xfrm>
            <a:off x="258161" y="210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8161" y="1581254"/>
            <a:ext cx="8229600" cy="40605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2"/>
    </p:custDataLst>
    <p:extLst>
      <p:ext uri="{BB962C8B-B14F-4D97-AF65-F5344CB8AC3E}">
        <p14:creationId xmlns:p14="http://schemas.microsoft.com/office/powerpoint/2010/main" val="2536951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51" r:id="rId5"/>
    <p:sldLayoutId id="2147483654" r:id="rId6"/>
    <p:sldLayoutId id="2147483662" r:id="rId7"/>
    <p:sldLayoutId id="2147483656" r:id="rId8"/>
    <p:sldLayoutId id="2147483663" r:id="rId9"/>
    <p:sldLayoutId id="2147483664" r:id="rId10"/>
  </p:sldLayoutIdLst>
  <p:transition/>
  <p:hf hdr="0"/>
  <p:txStyles>
    <p:titleStyle>
      <a:lvl1pPr algn="l" defTabSz="457200" rtl="0" eaLnBrk="1" latinLnBrk="0" hangingPunct="1">
        <a:lnSpc>
          <a:spcPct val="80000"/>
        </a:lnSpc>
        <a:spcBef>
          <a:spcPct val="0"/>
        </a:spcBef>
        <a:buNone/>
        <a:defRPr sz="32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1.png"/><Relationship Id="rId5" Type="http://schemas.openxmlformats.org/officeDocument/2006/relationships/tags" Target="../tags/tag20.xml"/><Relationship Id="rId10" Type="http://schemas.openxmlformats.org/officeDocument/2006/relationships/image" Target="../media/image10.png"/><Relationship Id="rId4" Type="http://schemas.openxmlformats.org/officeDocument/2006/relationships/tags" Target="../tags/tag19.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p:cNvSpPr txBox="1"/>
          <p:nvPr/>
        </p:nvSpPr>
        <p:spPr>
          <a:xfrm>
            <a:off x="195263" y="2619464"/>
            <a:ext cx="7149434" cy="1470025"/>
          </a:xfrm>
          <a:prstGeom prst="rect">
            <a:avLst/>
          </a:prstGeom>
        </p:spPr>
        <p:txBody>
          <a:bodyPr/>
          <a:lstStyle>
            <a:lvl1pPr algn="l" defTabSz="457200" rtl="0" eaLnBrk="1" latinLnBrk="0" hangingPunct="1">
              <a:lnSpc>
                <a:spcPct val="80000"/>
              </a:lnSpc>
              <a:spcBef>
                <a:spcPct val="0"/>
              </a:spcBef>
              <a:buNone/>
              <a:defRPr sz="3200" kern="1200">
                <a:solidFill>
                  <a:schemeClr val="tx1"/>
                </a:solidFill>
                <a:latin typeface="Arial"/>
                <a:ea typeface="+mj-ea"/>
                <a:cs typeface="Arial"/>
              </a:defRPr>
            </a:lvl1pPr>
          </a:lstStyle>
          <a:p>
            <a:r>
              <a:rPr lang="en-US" sz="2800" dirty="0" err="1" smtClean="0"/>
              <a:t>Werknemerbetrokkenheidsenquête</a:t>
            </a:r>
            <a:r>
              <a:rPr lang="en-US" sz="2800" dirty="0" smtClean="0"/>
              <a:t> 2019</a:t>
            </a:r>
            <a:endParaRPr lang="en-US" sz="2800" dirty="0"/>
          </a:p>
        </p:txBody>
      </p:sp>
      <p:sp>
        <p:nvSpPr>
          <p:cNvPr id="6" name="Subtitle 2"/>
          <p:cNvSpPr txBox="1"/>
          <p:nvPr/>
        </p:nvSpPr>
        <p:spPr>
          <a:xfrm>
            <a:off x="249237" y="3213189"/>
            <a:ext cx="7596049" cy="1752600"/>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smtClean="0"/>
              <a:t>&lt;Insert Unit Name&gt;</a:t>
            </a:r>
            <a:endParaRPr lang="en-US" sz="1900"/>
          </a:p>
        </p:txBody>
      </p:sp>
      <p:grpSp>
        <p:nvGrpSpPr>
          <p:cNvPr id="7" name="team"/>
          <p:cNvGrpSpPr/>
          <p:nvPr/>
        </p:nvGrpSpPr>
        <p:grpSpPr>
          <a:xfrm>
            <a:off x="195263" y="4683214"/>
            <a:ext cx="4059790" cy="2367446"/>
            <a:chOff x="0" y="0"/>
            <a:chExt cx="6618430" cy="4241814"/>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078" y="0"/>
              <a:ext cx="1823667" cy="4241814"/>
            </a:xfrm>
            <a:prstGeom prst="rect">
              <a:avLst/>
            </a:prstGeom>
          </p:spPr>
        </p:pic>
        <p:pic>
          <p:nvPicPr>
            <p:cNvPr id="9" name="Weeb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872" y="581978"/>
              <a:ext cx="1882558" cy="308781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22127" y="630278"/>
              <a:ext cx="2333182" cy="311565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80434"/>
              <a:ext cx="1924885" cy="30782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695" y="569266"/>
              <a:ext cx="2052988" cy="3127133"/>
            </a:xfrm>
            <a:prstGeom prst="rect">
              <a:avLst/>
            </a:prstGeom>
          </p:spPr>
        </p:pic>
      </p:grpSp>
    </p:spTree>
    <p:custDataLst>
      <p:tags r:id="rId1"/>
    </p:custDataLst>
    <p:extLst>
      <p:ext uri="{BB962C8B-B14F-4D97-AF65-F5344CB8AC3E}">
        <p14:creationId xmlns:p14="http://schemas.microsoft.com/office/powerpoint/2010/main" val="3299722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Enquêtedimensies en -vragen</a:t>
            </a:r>
            <a:endParaRPr lang="en-US"/>
          </a:p>
        </p:txBody>
      </p:sp>
      <p:sp>
        <p:nvSpPr>
          <p:cNvPr id="5" name="Rectangle 4"/>
          <p:cNvSpPr/>
          <p:nvPr/>
        </p:nvSpPr>
        <p:spPr>
          <a:xfrm>
            <a:off x="800100" y="6504156"/>
            <a:ext cx="6673362" cy="29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t"/>
          <a:lstStyle/>
          <a:p>
            <a:pPr>
              <a:defRPr sz="1000"/>
            </a:pPr>
            <a:r>
              <a:rPr lang="en-US" sz="900" b="1" i="1" smtClean="0">
                <a:solidFill>
                  <a:schemeClr val="tx1">
                    <a:lumMod val="95000"/>
                    <a:lumOff val="5000"/>
                  </a:schemeClr>
                </a:solidFill>
                <a:cs typeface="Arial" panose="020B0604020202020204" pitchFamily="34" charset="0"/>
              </a:rPr>
              <a:t>OPMERKING: </a:t>
            </a:r>
            <a:r>
              <a:rPr lang="en-US" sz="900" i="1" smtClean="0">
                <a:solidFill>
                  <a:schemeClr val="tx1">
                    <a:lumMod val="95000"/>
                    <a:lumOff val="5000"/>
                  </a:schemeClr>
                </a:solidFill>
                <a:cs typeface="Arial" panose="020B0604020202020204" pitchFamily="34" charset="0"/>
              </a:rPr>
              <a:t>Alleen werknemers in loondienst kregen de vragen gesteld met een * achter de tekst</a:t>
            </a:r>
            <a:r>
              <a:rPr lang="en-US" sz="700" smtClean="0">
                <a:solidFill>
                  <a:schemeClr val="tx1">
                    <a:lumMod val="95000"/>
                    <a:lumOff val="5000"/>
                  </a:schemeClr>
                </a:solidFill>
                <a:cs typeface="Arial" panose="020B0604020202020204" pitchFamily="34" charset="0"/>
              </a:rPr>
              <a:t>.</a:t>
            </a:r>
            <a:r>
              <a:rPr lang="en-US" sz="700" smtClean="0">
                <a:solidFill>
                  <a:schemeClr val="tx1"/>
                </a:solidFill>
                <a:cs typeface="Arial" panose="020B0604020202020204" pitchFamily="34" charset="0"/>
              </a:rPr>
              <a:t> </a:t>
            </a:r>
            <a:endParaRPr lang="en-US" sz="700" smtClean="0">
              <a:solidFill>
                <a:schemeClr val="tx1">
                  <a:lumMod val="95000"/>
                  <a:lumOff val="5000"/>
                </a:schemeClr>
              </a:solidFill>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91797562"/>
              </p:ext>
            </p:extLst>
          </p:nvPr>
        </p:nvGraphicFramePr>
        <p:xfrm>
          <a:off x="800100" y="1297922"/>
          <a:ext cx="7543800" cy="5206234"/>
        </p:xfrm>
        <a:graphic>
          <a:graphicData uri="http://schemas.openxmlformats.org/drawingml/2006/table">
            <a:tbl>
              <a:tblPr firstRow="1" bandRow="1">
                <a:tableStyleId>{8EC20E35-A176-4012-BC5E-935CFFF8708E}</a:tableStyleId>
              </a:tblPr>
              <a:tblGrid>
                <a:gridCol w="1600089">
                  <a:extLst>
                    <a:ext uri="{9D8B030D-6E8A-4147-A177-3AD203B41FA5}">
                      <a16:colId xmlns:a16="http://schemas.microsoft.com/office/drawing/2014/main" xmlns="" val="20000"/>
                    </a:ext>
                  </a:extLst>
                </a:gridCol>
                <a:gridCol w="5943711">
                  <a:extLst>
                    <a:ext uri="{9D8B030D-6E8A-4147-A177-3AD203B41FA5}">
                      <a16:colId xmlns:a16="http://schemas.microsoft.com/office/drawing/2014/main" xmlns="" val="20001"/>
                    </a:ext>
                  </a:extLst>
                </a:gridCol>
              </a:tblGrid>
              <a:tr h="343017">
                <a:tc>
                  <a:txBody>
                    <a:bodyPr/>
                    <a:lstStyle/>
                    <a:p>
                      <a:pPr algn="ctr"/>
                      <a:r>
                        <a:rPr lang="en-US" sz="1300" dirty="0" err="1" smtClean="0"/>
                        <a:t>Dimensie</a:t>
                      </a:r>
                      <a:endParaRPr lang="en-US" sz="1300" dirty="0"/>
                    </a:p>
                  </a:txBody>
                  <a:tcPr marL="79402" marR="79402" marT="39701" marB="39701" anchor="ctr">
                    <a:lnL w="12700" cap="flat" cmpd="sng" algn="ctr">
                      <a:solidFill>
                        <a:srgbClr val="EA002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tc>
                  <a:txBody>
                    <a:bodyPr/>
                    <a:lstStyle/>
                    <a:p>
                      <a:pPr algn="ctr"/>
                      <a:r>
                        <a:rPr lang="en-US" sz="1300" smtClean="0"/>
                        <a:t>Vragen</a:t>
                      </a:r>
                      <a:r>
                        <a:rPr lang="en-US" sz="1300" baseline="0" smtClean="0"/>
                        <a:t> </a:t>
                      </a:r>
                      <a:endParaRPr lang="en-US" sz="1300"/>
                    </a:p>
                  </a:txBody>
                  <a:tcPr marL="79402" marR="79402" marT="39701" marB="39701" anchor="ctr">
                    <a:lnL w="12700" cap="flat" cmpd="sng" algn="ctr">
                      <a:noFill/>
                      <a:prstDash val="solid"/>
                      <a:round/>
                      <a:headEnd type="none" w="med" len="med"/>
                      <a:tailEnd type="none" w="med" len="med"/>
                    </a:lnL>
                    <a:lnR w="12700" cap="flat" cmpd="sng" algn="ctr">
                      <a:solidFill>
                        <a:srgbClr val="EA002A"/>
                      </a:solid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extLst>
                  <a:ext uri="{0D108BD9-81ED-4DB2-BD59-A6C34878D82A}">
                    <a16:rowId xmlns:a16="http://schemas.microsoft.com/office/drawing/2014/main" xmlns="" val="10000"/>
                  </a:ext>
                </a:extLst>
              </a:tr>
              <a:tr h="502537">
                <a:tc>
                  <a:txBody>
                    <a:bodyPr/>
                    <a:lstStyle/>
                    <a:p>
                      <a:pPr algn="ctr"/>
                      <a:r>
                        <a:rPr lang="en-US" sz="1000" b="1" smtClean="0"/>
                        <a:t>Samenwerking</a:t>
                      </a:r>
                      <a:endParaRPr lang="en-US" sz="1000" b="1"/>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40. </a:t>
                      </a:r>
                      <a:r>
                        <a:rPr lang="en-US" sz="1000" dirty="0" err="1" smtClean="0"/>
                        <a:t>Mijn</a:t>
                      </a:r>
                      <a:r>
                        <a:rPr lang="en-US" sz="1000" dirty="0" smtClean="0"/>
                        <a:t> </a:t>
                      </a:r>
                      <a:r>
                        <a:rPr lang="en-US" sz="1000" dirty="0" err="1" smtClean="0"/>
                        <a:t>werkgroep</a:t>
                      </a:r>
                      <a:r>
                        <a:rPr lang="en-US" sz="1000" dirty="0" smtClean="0"/>
                        <a:t> </a:t>
                      </a:r>
                      <a:r>
                        <a:rPr lang="en-US" sz="1000" dirty="0" err="1" smtClean="0"/>
                        <a:t>krijgt</a:t>
                      </a:r>
                      <a:r>
                        <a:rPr lang="en-US" sz="1000" dirty="0" smtClean="0"/>
                        <a:t> </a:t>
                      </a:r>
                      <a:r>
                        <a:rPr lang="en-US" sz="1000" dirty="0" err="1" smtClean="0"/>
                        <a:t>kwalitatieve</a:t>
                      </a:r>
                      <a:r>
                        <a:rPr lang="en-US" sz="1000" dirty="0" smtClean="0"/>
                        <a:t> </a:t>
                      </a:r>
                      <a:r>
                        <a:rPr lang="en-US" sz="1000" dirty="0" err="1" smtClean="0"/>
                        <a:t>ondersteuning</a:t>
                      </a:r>
                      <a:r>
                        <a:rPr lang="en-US" sz="1000" dirty="0" smtClean="0"/>
                        <a:t> van </a:t>
                      </a:r>
                      <a:r>
                        <a:rPr lang="en-US" sz="1000" dirty="0" err="1" smtClean="0"/>
                        <a:t>andere</a:t>
                      </a:r>
                      <a:r>
                        <a:rPr lang="en-US" sz="1000" dirty="0" smtClean="0"/>
                        <a:t> units </a:t>
                      </a:r>
                      <a:r>
                        <a:rPr lang="en-US" sz="1000" dirty="0" err="1" smtClean="0"/>
                        <a:t>waarop</a:t>
                      </a:r>
                      <a:r>
                        <a:rPr lang="en-US" sz="1000" dirty="0" smtClean="0"/>
                        <a:t> we </a:t>
                      </a:r>
                      <a:r>
                        <a:rPr lang="en-US" sz="1000" dirty="0" err="1" smtClean="0"/>
                        <a:t>kunnen</a:t>
                      </a:r>
                      <a:r>
                        <a:rPr lang="en-US" sz="1000" dirty="0" smtClean="0"/>
                        <a:t> </a:t>
                      </a:r>
                      <a:r>
                        <a:rPr lang="en-US" sz="1000" dirty="0" err="1" smtClean="0"/>
                        <a:t>vertrouwen</a:t>
                      </a:r>
                      <a:r>
                        <a:rPr lang="en-US" sz="1000" dirty="0" smtClean="0"/>
                        <a:t>  </a:t>
                      </a:r>
                    </a:p>
                    <a:p>
                      <a:r>
                        <a:rPr lang="en-US" sz="1000" dirty="0" smtClean="0"/>
                        <a:t>43. </a:t>
                      </a:r>
                      <a:r>
                        <a:rPr lang="en-US" sz="1000" dirty="0" err="1" smtClean="0"/>
                        <a:t>Er</a:t>
                      </a:r>
                      <a:r>
                        <a:rPr lang="en-US" sz="1000" dirty="0" smtClean="0"/>
                        <a:t> is </a:t>
                      </a:r>
                      <a:r>
                        <a:rPr lang="en-US" sz="1000" dirty="0" err="1" smtClean="0"/>
                        <a:t>goede</a:t>
                      </a:r>
                      <a:r>
                        <a:rPr lang="en-US" sz="1000" dirty="0" smtClean="0"/>
                        <a:t> </a:t>
                      </a:r>
                      <a:r>
                        <a:rPr lang="en-US" sz="1000" dirty="0" err="1" smtClean="0"/>
                        <a:t>samenwerking</a:t>
                      </a:r>
                      <a:r>
                        <a:rPr lang="en-US" sz="1000" dirty="0" smtClean="0"/>
                        <a:t> </a:t>
                      </a:r>
                      <a:r>
                        <a:rPr lang="en-US" sz="1000" dirty="0" err="1" smtClean="0"/>
                        <a:t>en</a:t>
                      </a:r>
                      <a:r>
                        <a:rPr lang="en-US" sz="1000" dirty="0" smtClean="0"/>
                        <a:t> teamwork </a:t>
                      </a:r>
                      <a:r>
                        <a:rPr lang="en-US" sz="1000" dirty="0" err="1" smtClean="0"/>
                        <a:t>binnen</a:t>
                      </a:r>
                      <a:r>
                        <a:rPr lang="en-US" sz="1000" dirty="0" smtClean="0"/>
                        <a:t> </a:t>
                      </a:r>
                      <a:r>
                        <a:rPr lang="en-US" sz="1000" dirty="0" err="1" smtClean="0"/>
                        <a:t>mijn</a:t>
                      </a:r>
                      <a:r>
                        <a:rPr lang="en-US" sz="1000" dirty="0" smtClean="0"/>
                        <a:t> </a:t>
                      </a:r>
                      <a:r>
                        <a:rPr lang="en-US" sz="1000" dirty="0" err="1" smtClean="0"/>
                        <a:t>werkgroep</a:t>
                      </a:r>
                      <a:r>
                        <a:rPr lang="en-US" sz="1000" dirty="0" smtClean="0"/>
                        <a:t>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48951">
                <a:tc>
                  <a:txBody>
                    <a:bodyPr/>
                    <a:lstStyle/>
                    <a:p>
                      <a:pPr algn="ctr"/>
                      <a:r>
                        <a:rPr lang="en-US" sz="1000" b="1" smtClean="0"/>
                        <a:t>Werknemersfacilitatie</a:t>
                      </a:r>
                      <a:endParaRPr lang="en-US" sz="1000" b="1"/>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r>
                        <a:rPr lang="en-US" sz="1000" dirty="0" smtClean="0"/>
                        <a:t>28. </a:t>
                      </a:r>
                      <a:r>
                        <a:rPr lang="en-US" sz="1000" dirty="0" err="1" smtClean="0"/>
                        <a:t>Mijn</a:t>
                      </a:r>
                      <a:r>
                        <a:rPr lang="en-US" sz="1000" dirty="0" smtClean="0"/>
                        <a:t> </a:t>
                      </a:r>
                      <a:r>
                        <a:rPr lang="en-US" sz="1000" dirty="0" err="1" smtClean="0"/>
                        <a:t>werkomstandigheden</a:t>
                      </a:r>
                      <a:r>
                        <a:rPr lang="en-US" sz="1000" dirty="0" smtClean="0"/>
                        <a:t> </a:t>
                      </a:r>
                      <a:r>
                        <a:rPr lang="en-US" sz="1000" dirty="0" err="1" smtClean="0"/>
                        <a:t>stellen</a:t>
                      </a:r>
                      <a:r>
                        <a:rPr lang="en-US" sz="1000" dirty="0" smtClean="0"/>
                        <a:t> me in </a:t>
                      </a:r>
                      <a:r>
                        <a:rPr lang="en-US" sz="1000" dirty="0" err="1" smtClean="0"/>
                        <a:t>staat</a:t>
                      </a:r>
                      <a:r>
                        <a:rPr lang="en-US" sz="1000" dirty="0" smtClean="0"/>
                        <a:t> om zo </a:t>
                      </a:r>
                      <a:r>
                        <a:rPr lang="en-US" sz="1000" dirty="0" err="1" smtClean="0"/>
                        <a:t>productief</a:t>
                      </a:r>
                      <a:r>
                        <a:rPr lang="en-US" sz="1000" dirty="0" smtClean="0"/>
                        <a:t> </a:t>
                      </a:r>
                      <a:r>
                        <a:rPr lang="en-US" sz="1000" dirty="0" err="1" smtClean="0"/>
                        <a:t>mogelijk</a:t>
                      </a:r>
                      <a:r>
                        <a:rPr lang="en-US" sz="1000" dirty="0" smtClean="0"/>
                        <a:t> </a:t>
                      </a:r>
                      <a:r>
                        <a:rPr lang="en-US" sz="1000" dirty="0" err="1" smtClean="0"/>
                        <a:t>te</a:t>
                      </a:r>
                      <a:r>
                        <a:rPr lang="en-US" sz="1000" dirty="0" smtClean="0"/>
                        <a:t> </a:t>
                      </a:r>
                      <a:r>
                        <a:rPr lang="en-US" sz="1000" dirty="0" err="1" smtClean="0"/>
                        <a:t>zijn</a:t>
                      </a:r>
                      <a:endParaRPr lang="en-US" sz="1000" dirty="0" smtClean="0"/>
                    </a:p>
                    <a:p>
                      <a:pPr lvl="0" algn="l"/>
                      <a:r>
                        <a:rPr lang="en-US" sz="1000" dirty="0" smtClean="0"/>
                        <a:t>33. In </a:t>
                      </a:r>
                      <a:r>
                        <a:rPr lang="en-US" sz="1000" dirty="0" err="1" smtClean="0"/>
                        <a:t>mijn</a:t>
                      </a:r>
                      <a:r>
                        <a:rPr lang="en-US" sz="1000" dirty="0" smtClean="0"/>
                        <a:t> </a:t>
                      </a:r>
                      <a:r>
                        <a:rPr lang="en-US" sz="1000" dirty="0" err="1" smtClean="0"/>
                        <a:t>werk</a:t>
                      </a:r>
                      <a:r>
                        <a:rPr lang="en-US" sz="1000" dirty="0" smtClean="0"/>
                        <a:t> </a:t>
                      </a:r>
                      <a:r>
                        <a:rPr lang="en-US" sz="1000" dirty="0" err="1" smtClean="0"/>
                        <a:t>komen</a:t>
                      </a:r>
                      <a:r>
                        <a:rPr lang="en-US" sz="1000" dirty="0" smtClean="0"/>
                        <a:t> </a:t>
                      </a:r>
                      <a:r>
                        <a:rPr lang="en-US" sz="1000" dirty="0" err="1" smtClean="0"/>
                        <a:t>mijn</a:t>
                      </a:r>
                      <a:r>
                        <a:rPr lang="en-US" sz="1000" dirty="0" smtClean="0"/>
                        <a:t> </a:t>
                      </a:r>
                      <a:r>
                        <a:rPr lang="en-US" sz="1000" dirty="0" err="1" smtClean="0"/>
                        <a:t>vaardigheden</a:t>
                      </a:r>
                      <a:r>
                        <a:rPr lang="en-US" sz="1000" dirty="0" smtClean="0"/>
                        <a:t> </a:t>
                      </a:r>
                      <a:r>
                        <a:rPr lang="en-US" sz="1000" dirty="0" err="1" smtClean="0"/>
                        <a:t>en</a:t>
                      </a:r>
                      <a:r>
                        <a:rPr lang="en-US" sz="1000" dirty="0" smtClean="0"/>
                        <a:t> </a:t>
                      </a:r>
                      <a:r>
                        <a:rPr lang="en-US" sz="1000" dirty="0" err="1" smtClean="0"/>
                        <a:t>capaciteiten</a:t>
                      </a:r>
                      <a:r>
                        <a:rPr lang="en-US" sz="1000" dirty="0" smtClean="0"/>
                        <a:t> </a:t>
                      </a:r>
                      <a:r>
                        <a:rPr lang="en-US" sz="1000" dirty="0" err="1" smtClean="0"/>
                        <a:t>goed</a:t>
                      </a:r>
                      <a:r>
                        <a:rPr lang="en-US" sz="1000" dirty="0" smtClean="0"/>
                        <a:t> van pas  </a:t>
                      </a:r>
                    </a:p>
                    <a:p>
                      <a:pPr lvl="0" algn="l"/>
                      <a:r>
                        <a:rPr lang="en-US" sz="1000" dirty="0" smtClean="0"/>
                        <a:t>34. In </a:t>
                      </a:r>
                      <a:r>
                        <a:rPr lang="en-US" sz="1000" dirty="0" err="1" smtClean="0"/>
                        <a:t>mijn</a:t>
                      </a:r>
                      <a:r>
                        <a:rPr lang="en-US" sz="1000" dirty="0" smtClean="0"/>
                        <a:t> </a:t>
                      </a:r>
                      <a:r>
                        <a:rPr lang="en-US" sz="1000" dirty="0" err="1" smtClean="0"/>
                        <a:t>baan</a:t>
                      </a:r>
                      <a:r>
                        <a:rPr lang="en-US" sz="1000" dirty="0" smtClean="0"/>
                        <a:t> </a:t>
                      </a:r>
                      <a:r>
                        <a:rPr lang="en-US" sz="1000" dirty="0" err="1" smtClean="0"/>
                        <a:t>heb</a:t>
                      </a:r>
                      <a:r>
                        <a:rPr lang="en-US" sz="1000" dirty="0" smtClean="0"/>
                        <a:t> </a:t>
                      </a:r>
                      <a:r>
                        <a:rPr lang="en-US" sz="1000" dirty="0" err="1" smtClean="0"/>
                        <a:t>ik</a:t>
                      </a:r>
                      <a:r>
                        <a:rPr lang="en-US" sz="1000" dirty="0" smtClean="0"/>
                        <a:t> de </a:t>
                      </a:r>
                      <a:r>
                        <a:rPr lang="en-US" sz="1000" dirty="0" err="1" smtClean="0"/>
                        <a:t>gelegenheid</a:t>
                      </a:r>
                      <a:r>
                        <a:rPr lang="en-US" sz="1000" dirty="0" smtClean="0"/>
                        <a:t> om </a:t>
                      </a:r>
                      <a:r>
                        <a:rPr lang="en-US" sz="1000" dirty="0" err="1" smtClean="0"/>
                        <a:t>uitdagend</a:t>
                      </a:r>
                      <a:r>
                        <a:rPr lang="en-US" sz="1000" dirty="0" smtClean="0"/>
                        <a:t> </a:t>
                      </a:r>
                      <a:r>
                        <a:rPr lang="en-US" sz="1000" dirty="0" err="1" smtClean="0"/>
                        <a:t>en</a:t>
                      </a:r>
                      <a:r>
                        <a:rPr lang="en-US" sz="1000" dirty="0" smtClean="0"/>
                        <a:t> </a:t>
                      </a:r>
                      <a:r>
                        <a:rPr lang="en-US" sz="1000" dirty="0" err="1" smtClean="0"/>
                        <a:t>interessant</a:t>
                      </a:r>
                      <a:r>
                        <a:rPr lang="en-US" sz="1000" dirty="0" smtClean="0"/>
                        <a:t> </a:t>
                      </a:r>
                      <a:r>
                        <a:rPr lang="en-US" sz="1000" dirty="0" err="1" smtClean="0"/>
                        <a:t>werk</a:t>
                      </a:r>
                      <a:r>
                        <a:rPr lang="en-US" sz="1000" dirty="0" smtClean="0"/>
                        <a:t> </a:t>
                      </a:r>
                      <a:r>
                        <a:rPr lang="en-US" sz="1000" dirty="0" err="1" smtClean="0"/>
                        <a:t>te</a:t>
                      </a:r>
                      <a:r>
                        <a:rPr lang="en-US" sz="1000" dirty="0" smtClean="0"/>
                        <a:t> </a:t>
                      </a:r>
                      <a:r>
                        <a:rPr lang="en-US" sz="1000" dirty="0" err="1" smtClean="0"/>
                        <a:t>doen</a:t>
                      </a:r>
                      <a:r>
                        <a:rPr lang="en-US" sz="1000" dirty="0" smtClean="0"/>
                        <a:t>  </a:t>
                      </a:r>
                    </a:p>
                    <a:p>
                      <a:pPr lvl="0" algn="l"/>
                      <a:r>
                        <a:rPr lang="en-US" sz="1000" dirty="0" smtClean="0"/>
                        <a:t>42. </a:t>
                      </a:r>
                      <a:r>
                        <a:rPr lang="en-US" sz="1000" dirty="0" err="1" smtClean="0"/>
                        <a:t>Er</a:t>
                      </a:r>
                      <a:r>
                        <a:rPr lang="en-US" sz="1000" dirty="0" smtClean="0"/>
                        <a:t> </a:t>
                      </a:r>
                      <a:r>
                        <a:rPr lang="en-US" sz="1000" dirty="0" err="1" smtClean="0"/>
                        <a:t>zijn</a:t>
                      </a:r>
                      <a:r>
                        <a:rPr lang="en-US" sz="1000" dirty="0" smtClean="0"/>
                        <a:t> </a:t>
                      </a:r>
                      <a:r>
                        <a:rPr lang="en-US" sz="1000" dirty="0" err="1" smtClean="0"/>
                        <a:t>geen</a:t>
                      </a:r>
                      <a:r>
                        <a:rPr lang="en-US" sz="1000" dirty="0" smtClean="0"/>
                        <a:t> </a:t>
                      </a:r>
                      <a:r>
                        <a:rPr lang="en-US" sz="1000" dirty="0" err="1" smtClean="0"/>
                        <a:t>noemenswaardige</a:t>
                      </a:r>
                      <a:r>
                        <a:rPr lang="en-US" sz="1000" dirty="0" smtClean="0"/>
                        <a:t> </a:t>
                      </a:r>
                      <a:r>
                        <a:rPr lang="en-US" sz="1000" dirty="0" err="1" smtClean="0"/>
                        <a:t>obstakels</a:t>
                      </a:r>
                      <a:r>
                        <a:rPr lang="en-US" sz="1000" dirty="0" smtClean="0"/>
                        <a:t> op het </a:t>
                      </a:r>
                      <a:r>
                        <a:rPr lang="en-US" sz="1000" dirty="0" err="1" smtClean="0"/>
                        <a:t>werk</a:t>
                      </a:r>
                      <a:r>
                        <a:rPr lang="en-US" sz="1000" dirty="0" smtClean="0"/>
                        <a:t> om </a:t>
                      </a:r>
                      <a:r>
                        <a:rPr lang="en-US" sz="1000" dirty="0" err="1" smtClean="0"/>
                        <a:t>mijn</a:t>
                      </a:r>
                      <a:r>
                        <a:rPr lang="en-US" sz="1000" dirty="0" smtClean="0"/>
                        <a:t> </a:t>
                      </a:r>
                      <a:r>
                        <a:rPr lang="en-US" sz="1000" dirty="0" err="1" smtClean="0"/>
                        <a:t>werk</a:t>
                      </a:r>
                      <a:r>
                        <a:rPr lang="en-US" sz="1000" dirty="0" smtClean="0"/>
                        <a:t> </a:t>
                      </a:r>
                      <a:r>
                        <a:rPr lang="en-US" sz="1000" dirty="0" err="1" smtClean="0"/>
                        <a:t>goed</a:t>
                      </a:r>
                      <a:r>
                        <a:rPr lang="en-US" sz="1000" dirty="0" smtClean="0"/>
                        <a:t> </a:t>
                      </a:r>
                      <a:r>
                        <a:rPr lang="en-US" sz="1000" dirty="0" err="1" smtClean="0"/>
                        <a:t>te</a:t>
                      </a:r>
                      <a:r>
                        <a:rPr lang="en-US" sz="1000" dirty="0" smtClean="0"/>
                        <a:t> </a:t>
                      </a:r>
                      <a:r>
                        <a:rPr lang="en-US" sz="1000" dirty="0" err="1" smtClean="0"/>
                        <a:t>doen</a:t>
                      </a:r>
                      <a:endParaRPr lang="en-US" sz="1000" dirty="0" smtClean="0"/>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48951">
                <a:tc>
                  <a:txBody>
                    <a:bodyPr/>
                    <a:lstStyle/>
                    <a:p>
                      <a:pPr algn="ctr"/>
                      <a:r>
                        <a:rPr lang="en-US" sz="1000" b="1" smtClean="0"/>
                        <a:t>Missie</a:t>
                      </a:r>
                      <a:r>
                        <a:rPr lang="en-US" sz="1000" b="1" baseline="0" smtClean="0"/>
                        <a:t> en waarden</a:t>
                      </a:r>
                      <a:endParaRPr lang="en-US" sz="1000" b="1"/>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u="none" strike="noStrike" smtClean="0"/>
                        <a:t>10.</a:t>
                      </a:r>
                      <a:r>
                        <a:rPr lang="en-US" sz="1000" u="none" strike="noStrike" baseline="0" smtClean="0"/>
                        <a:t> </a:t>
                      </a:r>
                      <a:r>
                        <a:rPr lang="en-US" sz="1000" u="none" strike="noStrike" smtClean="0"/>
                        <a:t>Ik ben bekend met de missie van Aramark </a:t>
                      </a:r>
                    </a:p>
                    <a:p>
                      <a:pPr algn="l" fontAlgn="ctr"/>
                      <a:r>
                        <a:rPr lang="en-US" sz="1000" u="none" strike="noStrike" smtClean="0"/>
                        <a:t>11. Ik heb een duidelijk begrip van de missie van Aramark </a:t>
                      </a:r>
                    </a:p>
                    <a:p>
                      <a:pPr algn="l" fontAlgn="ctr"/>
                      <a:r>
                        <a:rPr lang="en-US" sz="1000" u="none" strike="noStrike" smtClean="0"/>
                        <a:t>12. Ik ben bekend met de waarden van Aramark </a:t>
                      </a:r>
                    </a:p>
                    <a:p>
                      <a:pPr algn="l" fontAlgn="ctr"/>
                      <a:r>
                        <a:rPr lang="en-US" sz="1000" u="none" strike="noStrike" smtClean="0"/>
                        <a:t>13.</a:t>
                      </a:r>
                      <a:r>
                        <a:rPr lang="en-US" sz="1000" u="none" strike="noStrike" baseline="0" smtClean="0"/>
                        <a:t> </a:t>
                      </a:r>
                      <a:r>
                        <a:rPr lang="en-US" sz="1000" u="none" strike="noStrike" smtClean="0"/>
                        <a:t>Ik heb een duidelijk begrip van de waarden van Aramark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91089">
                <a:tc>
                  <a:txBody>
                    <a:bodyPr/>
                    <a:lstStyle/>
                    <a:p>
                      <a:pPr algn="ctr"/>
                      <a:r>
                        <a:rPr lang="en-US" sz="1000" b="1" smtClean="0"/>
                        <a:t>Prestatiebeheer</a:t>
                      </a:r>
                      <a:endParaRPr lang="en-US" sz="1000" b="1"/>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ctr" latinLnBrk="0" hangingPunct="1">
                        <a:lnSpc>
                          <a:spcPct val="100000"/>
                        </a:lnSpc>
                        <a:spcBef>
                          <a:spcPct val="0"/>
                        </a:spcBef>
                        <a:spcAft>
                          <a:spcPct val="0"/>
                        </a:spcAft>
                        <a:buClrTx/>
                        <a:buSzTx/>
                        <a:buFontTx/>
                        <a:buNone/>
                        <a:defRPr/>
                      </a:pPr>
                      <a:r>
                        <a:rPr lang="en-US" sz="1000" u="none" strike="noStrike" smtClean="0"/>
                        <a:t>25. Ik ontvang duidelijke en regelmatige feedback over hoe goed ik mijn werk doe </a:t>
                      </a:r>
                    </a:p>
                    <a:p>
                      <a:pPr marL="0" marR="0" indent="0" algn="l" defTabSz="457200" rtl="0" eaLnBrk="1" fontAlgn="ctr" latinLnBrk="0" hangingPunct="1">
                        <a:lnSpc>
                          <a:spcPct val="100000"/>
                        </a:lnSpc>
                        <a:spcBef>
                          <a:spcPct val="0"/>
                        </a:spcBef>
                        <a:spcAft>
                          <a:spcPct val="0"/>
                        </a:spcAft>
                        <a:buClrTx/>
                        <a:buSzTx/>
                        <a:buFontTx/>
                        <a:buNone/>
                        <a:defRPr/>
                      </a:pPr>
                      <a:r>
                        <a:rPr lang="en-US" sz="1000" u="none" strike="noStrike" smtClean="0"/>
                        <a:t>26. Ik begrijp hoe mijn prestaties op het werk worden beoordeeld</a:t>
                      </a:r>
                    </a:p>
                    <a:p>
                      <a:pPr marL="0" marR="0" indent="0" algn="l" defTabSz="457200" rtl="0" eaLnBrk="1" fontAlgn="ctr" latinLnBrk="0" hangingPunct="1">
                        <a:lnSpc>
                          <a:spcPct val="100000"/>
                        </a:lnSpc>
                        <a:spcBef>
                          <a:spcPct val="0"/>
                        </a:spcBef>
                        <a:spcAft>
                          <a:spcPct val="0"/>
                        </a:spcAft>
                        <a:buClrTx/>
                        <a:buSzTx/>
                        <a:buFontTx/>
                        <a:buNone/>
                        <a:defRPr/>
                      </a:pPr>
                      <a:r>
                        <a:rPr lang="en-US" sz="1000" u="none" strike="noStrike" smtClean="0"/>
                        <a:t>27. Ik begrijp wat er van mij in mijn functie wordt verwacht</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49712">
                <a:tc>
                  <a:txBody>
                    <a:bodyPr/>
                    <a:lstStyle/>
                    <a:p>
                      <a:pPr algn="ctr"/>
                      <a:r>
                        <a:rPr lang="en-US" sz="1000" b="1" smtClean="0"/>
                        <a:t>Hulpmiddelen</a:t>
                      </a:r>
                      <a:endParaRPr lang="en-US" sz="1000" b="1"/>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23. </a:t>
                      </a:r>
                      <a:r>
                        <a:rPr lang="en-US" sz="1000" dirty="0" err="1" smtClean="0"/>
                        <a:t>Ik</a:t>
                      </a:r>
                      <a:r>
                        <a:rPr lang="en-US" sz="1000" dirty="0" smtClean="0"/>
                        <a:t> </a:t>
                      </a:r>
                      <a:r>
                        <a:rPr lang="en-US" sz="1000" dirty="0" err="1" smtClean="0"/>
                        <a:t>heb</a:t>
                      </a:r>
                      <a:r>
                        <a:rPr lang="en-US" sz="1000" dirty="0" smtClean="0"/>
                        <a:t> de </a:t>
                      </a:r>
                      <a:r>
                        <a:rPr lang="en-US" sz="1000" dirty="0" err="1" smtClean="0"/>
                        <a:t>nodige</a:t>
                      </a:r>
                      <a:r>
                        <a:rPr lang="en-US" sz="1000" dirty="0" smtClean="0"/>
                        <a:t> </a:t>
                      </a:r>
                      <a:r>
                        <a:rPr lang="en-US" sz="1000" dirty="0" err="1" smtClean="0"/>
                        <a:t>informatie</a:t>
                      </a:r>
                      <a:r>
                        <a:rPr lang="en-US" sz="1000" dirty="0" smtClean="0"/>
                        <a:t> om </a:t>
                      </a:r>
                      <a:r>
                        <a:rPr lang="en-US" sz="1000" dirty="0" err="1" smtClean="0"/>
                        <a:t>mijn</a:t>
                      </a:r>
                      <a:r>
                        <a:rPr lang="en-US" sz="1000" dirty="0" smtClean="0"/>
                        <a:t> </a:t>
                      </a:r>
                      <a:r>
                        <a:rPr lang="en-US" sz="1000" dirty="0" err="1" smtClean="0"/>
                        <a:t>werk</a:t>
                      </a:r>
                      <a:r>
                        <a:rPr lang="en-US" sz="1000" dirty="0" smtClean="0"/>
                        <a:t> </a:t>
                      </a:r>
                      <a:r>
                        <a:rPr lang="en-US" sz="1000" dirty="0" err="1" smtClean="0"/>
                        <a:t>goed</a:t>
                      </a:r>
                      <a:r>
                        <a:rPr lang="en-US" sz="1000" dirty="0" smtClean="0"/>
                        <a:t> </a:t>
                      </a:r>
                      <a:r>
                        <a:rPr lang="en-US" sz="1000" dirty="0" err="1" smtClean="0"/>
                        <a:t>te</a:t>
                      </a:r>
                      <a:r>
                        <a:rPr lang="en-US" sz="1000" dirty="0" smtClean="0"/>
                        <a:t> </a:t>
                      </a:r>
                      <a:r>
                        <a:rPr lang="en-US" sz="1000" dirty="0" err="1" smtClean="0"/>
                        <a:t>doen</a:t>
                      </a:r>
                      <a:r>
                        <a:rPr lang="en-US" sz="1000" dirty="0" smtClean="0"/>
                        <a:t>  </a:t>
                      </a:r>
                    </a:p>
                    <a:p>
                      <a:r>
                        <a:rPr lang="en-US" sz="1000" baseline="0" dirty="0" smtClean="0"/>
                        <a:t>24. </a:t>
                      </a:r>
                      <a:r>
                        <a:rPr lang="en-US" sz="1000" baseline="0" dirty="0" err="1" smtClean="0"/>
                        <a:t>Ik</a:t>
                      </a:r>
                      <a:r>
                        <a:rPr lang="en-US" sz="1000" baseline="0" dirty="0" smtClean="0"/>
                        <a:t> </a:t>
                      </a:r>
                      <a:r>
                        <a:rPr lang="en-US" sz="1000" dirty="0" err="1" smtClean="0"/>
                        <a:t>beschik</a:t>
                      </a:r>
                      <a:r>
                        <a:rPr lang="en-US" sz="1000" dirty="0" smtClean="0"/>
                        <a:t> over de </a:t>
                      </a:r>
                      <a:r>
                        <a:rPr lang="en-US" sz="1000" dirty="0" err="1" smtClean="0"/>
                        <a:t>nodige</a:t>
                      </a:r>
                      <a:r>
                        <a:rPr lang="en-US" sz="1000" dirty="0" smtClean="0"/>
                        <a:t> </a:t>
                      </a:r>
                      <a:r>
                        <a:rPr lang="en-US" sz="1000" dirty="0" err="1" smtClean="0"/>
                        <a:t>middelen</a:t>
                      </a:r>
                      <a:r>
                        <a:rPr lang="en-US" sz="1000" dirty="0" smtClean="0"/>
                        <a:t> om </a:t>
                      </a:r>
                      <a:r>
                        <a:rPr lang="en-US" sz="1000" dirty="0" err="1" smtClean="0"/>
                        <a:t>mijn</a:t>
                      </a:r>
                      <a:r>
                        <a:rPr lang="en-US" sz="1000" dirty="0" smtClean="0"/>
                        <a:t> </a:t>
                      </a:r>
                      <a:r>
                        <a:rPr lang="en-US" sz="1000" dirty="0" err="1" smtClean="0"/>
                        <a:t>werk</a:t>
                      </a:r>
                      <a:r>
                        <a:rPr lang="en-US" sz="1000" dirty="0" smtClean="0"/>
                        <a:t> </a:t>
                      </a:r>
                      <a:r>
                        <a:rPr lang="en-US" sz="1000" dirty="0" err="1" smtClean="0"/>
                        <a:t>efficiënt</a:t>
                      </a:r>
                      <a:r>
                        <a:rPr lang="en-US" sz="1000" dirty="0" smtClean="0"/>
                        <a:t> </a:t>
                      </a:r>
                      <a:r>
                        <a:rPr lang="en-US" sz="1000" dirty="0" err="1" smtClean="0"/>
                        <a:t>te</a:t>
                      </a:r>
                      <a:r>
                        <a:rPr lang="en-US" sz="1000" dirty="0" smtClean="0"/>
                        <a:t> </a:t>
                      </a:r>
                      <a:r>
                        <a:rPr lang="en-US" sz="1000" dirty="0" err="1" smtClean="0"/>
                        <a:t>doen</a:t>
                      </a:r>
                      <a:r>
                        <a:rPr lang="en-US" sz="1000" dirty="0" smtClean="0"/>
                        <a:t>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676558">
                <a:tc>
                  <a:txBody>
                    <a:bodyPr/>
                    <a:lstStyle/>
                    <a:p>
                      <a:pPr algn="ctr"/>
                      <a:r>
                        <a:rPr lang="en-US" sz="1000" b="1" smtClean="0"/>
                        <a:t>Opvolging enquête (alleen online)</a:t>
                      </a:r>
                      <a:endParaRPr lang="en-US" sz="1000" b="1"/>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smtClean="0"/>
                        <a:t>46. Ik heb deelgenomen aan een feedbackbijeenkomst over de resultaten van de vorige enquête*</a:t>
                      </a:r>
                    </a:p>
                    <a:p>
                      <a:r>
                        <a:rPr lang="en-US" sz="1000" smtClean="0"/>
                        <a:t>47. Er zijn stappen ondernomen voor kwesties die in de vorige enquête naar voren werden gebracht*</a:t>
                      </a:r>
                    </a:p>
                    <a:p>
                      <a:r>
                        <a:rPr lang="en-US" sz="1000" smtClean="0"/>
                        <a:t>48.</a:t>
                      </a:r>
                      <a:r>
                        <a:rPr lang="en-US" sz="1000" baseline="0" smtClean="0"/>
                        <a:t> </a:t>
                      </a:r>
                      <a:r>
                        <a:rPr lang="en-US" sz="1000" smtClean="0"/>
                        <a:t>Er zijn vorderingen gemaakt dankzij de vorige enquête*</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61132">
                <a:tc>
                  <a:txBody>
                    <a:bodyPr/>
                    <a:lstStyle/>
                    <a:p>
                      <a:pPr algn="ctr"/>
                      <a:r>
                        <a:rPr lang="en-US" sz="1000" b="1" smtClean="0"/>
                        <a:t>Training</a:t>
                      </a:r>
                      <a:endParaRPr lang="en-US" sz="1000" b="1"/>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smtClean="0"/>
                        <a:t>31. Aramark biedt training die mij helpt om mijn werk goed te doen</a:t>
                      </a:r>
                    </a:p>
                    <a:p>
                      <a:r>
                        <a:rPr lang="en-US" sz="1000" smtClean="0"/>
                        <a:t>41. Nieuwe werknemers krijgen de training die ze nodig hebben om hun werk goed te doen </a:t>
                      </a:r>
                      <a:endParaRPr lang="en-US" sz="1000"/>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484287">
                <a:tc>
                  <a:txBody>
                    <a:bodyPr/>
                    <a:lstStyle/>
                    <a:p>
                      <a:pPr algn="ctr"/>
                      <a:r>
                        <a:rPr lang="en-US" sz="1000" b="1" smtClean="0"/>
                        <a:t>Werk,</a:t>
                      </a:r>
                      <a:r>
                        <a:rPr lang="en-US" sz="1000" b="1" baseline="0" smtClean="0"/>
                        <a:t> structuur en proces</a:t>
                      </a:r>
                      <a:endParaRPr lang="en-US" sz="1000" b="1"/>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16. </a:t>
                      </a:r>
                      <a:r>
                        <a:rPr lang="en-US" sz="1000" dirty="0" err="1" smtClean="0"/>
                        <a:t>Veiligheid</a:t>
                      </a:r>
                      <a:r>
                        <a:rPr lang="en-US" sz="1000" dirty="0" smtClean="0"/>
                        <a:t> van </a:t>
                      </a:r>
                      <a:r>
                        <a:rPr lang="en-US" sz="1000" dirty="0" err="1" smtClean="0"/>
                        <a:t>uw</a:t>
                      </a:r>
                      <a:r>
                        <a:rPr lang="en-US" sz="1000" dirty="0" smtClean="0"/>
                        <a:t> </a:t>
                      </a:r>
                      <a:r>
                        <a:rPr lang="en-US" sz="1000" dirty="0" err="1" smtClean="0"/>
                        <a:t>werkplek</a:t>
                      </a:r>
                      <a:r>
                        <a:rPr lang="en-US" sz="1000" dirty="0" smtClean="0"/>
                        <a:t>  </a:t>
                      </a:r>
                    </a:p>
                    <a:p>
                      <a:r>
                        <a:rPr lang="en-US" sz="1000" dirty="0" smtClean="0"/>
                        <a:t>39. Het </a:t>
                      </a:r>
                      <a:r>
                        <a:rPr lang="en-US" sz="1000" dirty="0" err="1" smtClean="0"/>
                        <a:t>werk</a:t>
                      </a:r>
                      <a:r>
                        <a:rPr lang="en-US" sz="1000" dirty="0" smtClean="0"/>
                        <a:t> is </a:t>
                      </a:r>
                      <a:r>
                        <a:rPr lang="en-US" sz="1000" dirty="0" err="1" smtClean="0"/>
                        <a:t>goed</a:t>
                      </a:r>
                      <a:r>
                        <a:rPr lang="en-US" sz="1000" dirty="0" smtClean="0"/>
                        <a:t> </a:t>
                      </a:r>
                      <a:r>
                        <a:rPr lang="en-US" sz="1000" dirty="0" err="1" smtClean="0"/>
                        <a:t>georganiseerd</a:t>
                      </a:r>
                      <a:r>
                        <a:rPr lang="en-US" sz="1000" dirty="0" smtClean="0"/>
                        <a:t> in </a:t>
                      </a:r>
                      <a:r>
                        <a:rPr lang="en-US" sz="1000" dirty="0" err="1" smtClean="0"/>
                        <a:t>mijn</a:t>
                      </a:r>
                      <a:r>
                        <a:rPr lang="en-US" sz="1000" dirty="0" smtClean="0"/>
                        <a:t> team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Tree>
    <p:custDataLst>
      <p:tags r:id="rId1"/>
    </p:custDataLst>
    <p:extLst>
      <p:ext uri="{BB962C8B-B14F-4D97-AF65-F5344CB8AC3E}">
        <p14:creationId xmlns:p14="http://schemas.microsoft.com/office/powerpoint/2010/main" val="6123433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Doelstellingen van de enquête</a:t>
            </a:r>
            <a:endParaRPr lang="en-US"/>
          </a:p>
        </p:txBody>
      </p:sp>
      <p:sp>
        <p:nvSpPr>
          <p:cNvPr id="3" name="Content Placeholder 2"/>
          <p:cNvSpPr>
            <a:spLocks noGrp="1"/>
          </p:cNvSpPr>
          <p:nvPr>
            <p:ph idx="1"/>
          </p:nvPr>
        </p:nvSpPr>
        <p:spPr>
          <a:xfrm>
            <a:off x="249237" y="1307340"/>
            <a:ext cx="8779015" cy="4636260"/>
          </a:xfrm>
        </p:spPr>
        <p:txBody>
          <a:bodyPr>
            <a:noAutofit/>
          </a:bodyPr>
          <a:lstStyle/>
          <a:p>
            <a:pPr marL="400050" lvl="1" indent="0">
              <a:buNone/>
            </a:pPr>
            <a:r>
              <a:rPr lang="en-US" dirty="0"/>
              <a:t>De </a:t>
            </a:r>
            <a:r>
              <a:rPr lang="en-US" dirty="0" err="1"/>
              <a:t>wereldwijde</a:t>
            </a:r>
            <a:r>
              <a:rPr lang="en-US" dirty="0"/>
              <a:t> </a:t>
            </a:r>
            <a:r>
              <a:rPr lang="en-US" dirty="0" err="1"/>
              <a:t>betrokkenheidsenquête</a:t>
            </a:r>
            <a:r>
              <a:rPr lang="en-US" dirty="0"/>
              <a:t> van </a:t>
            </a:r>
            <a:r>
              <a:rPr lang="en-US" dirty="0" smtClean="0"/>
              <a:t>Aramark </a:t>
            </a:r>
            <a:r>
              <a:rPr lang="en-US" dirty="0" err="1"/>
              <a:t>biedt</a:t>
            </a:r>
            <a:r>
              <a:rPr lang="en-US" dirty="0"/>
              <a:t> </a:t>
            </a:r>
            <a:r>
              <a:rPr lang="en-US" dirty="0" err="1"/>
              <a:t>elke</a:t>
            </a:r>
            <a:r>
              <a:rPr lang="en-US" dirty="0"/>
              <a:t> </a:t>
            </a:r>
            <a:r>
              <a:rPr lang="en-US" dirty="0" err="1"/>
              <a:t>werknemer</a:t>
            </a:r>
            <a:r>
              <a:rPr lang="en-US" dirty="0"/>
              <a:t> de </a:t>
            </a:r>
            <a:r>
              <a:rPr lang="en-US" dirty="0" err="1"/>
              <a:t>mogelijkheid</a:t>
            </a:r>
            <a:r>
              <a:rPr lang="en-US" dirty="0"/>
              <a:t> om </a:t>
            </a:r>
            <a:r>
              <a:rPr lang="en-US" dirty="0" err="1"/>
              <a:t>een</a:t>
            </a:r>
            <a:r>
              <a:rPr lang="en-US" dirty="0"/>
              <a:t> </a:t>
            </a:r>
            <a:r>
              <a:rPr lang="en-US" dirty="0" err="1"/>
              <a:t>eerlijke</a:t>
            </a:r>
            <a:r>
              <a:rPr lang="en-US" dirty="0"/>
              <a:t>, </a:t>
            </a:r>
            <a:r>
              <a:rPr lang="en-US" dirty="0" err="1"/>
              <a:t>vertrouwelijke</a:t>
            </a:r>
            <a:r>
              <a:rPr lang="en-US" dirty="0"/>
              <a:t> </a:t>
            </a:r>
            <a:r>
              <a:rPr lang="en-US" dirty="0" err="1"/>
              <a:t>mening</a:t>
            </a:r>
            <a:r>
              <a:rPr lang="en-US" dirty="0"/>
              <a:t> </a:t>
            </a:r>
            <a:r>
              <a:rPr lang="en-US" dirty="0" err="1"/>
              <a:t>te</a:t>
            </a:r>
            <a:r>
              <a:rPr lang="en-US" dirty="0"/>
              <a:t> </a:t>
            </a:r>
            <a:r>
              <a:rPr lang="en-US" dirty="0" err="1"/>
              <a:t>delen</a:t>
            </a:r>
            <a:r>
              <a:rPr lang="en-US" dirty="0"/>
              <a:t> over </a:t>
            </a:r>
            <a:r>
              <a:rPr lang="en-US" dirty="0" smtClean="0"/>
              <a:t>Aramark </a:t>
            </a:r>
            <a:r>
              <a:rPr lang="en-US" dirty="0"/>
              <a:t>met </a:t>
            </a:r>
            <a:r>
              <a:rPr lang="en-US" dirty="0" err="1"/>
              <a:t>betrekking</a:t>
            </a:r>
            <a:r>
              <a:rPr lang="en-US" dirty="0"/>
              <a:t> tot </a:t>
            </a:r>
            <a:r>
              <a:rPr lang="en-US" dirty="0" err="1"/>
              <a:t>uiteenlopende</a:t>
            </a:r>
            <a:r>
              <a:rPr lang="en-US" dirty="0"/>
              <a:t> </a:t>
            </a:r>
            <a:r>
              <a:rPr lang="en-US" dirty="0" err="1"/>
              <a:t>onderwerpen</a:t>
            </a:r>
            <a:r>
              <a:rPr lang="en-US" dirty="0" smtClean="0"/>
              <a:t>.</a:t>
            </a:r>
            <a:endParaRPr lang="en-US" dirty="0"/>
          </a:p>
          <a:p>
            <a:pPr lvl="2">
              <a:buFont typeface="Arial" panose="020B0604020202020204" pitchFamily="34" charset="0"/>
              <a:buChar char="•"/>
            </a:pPr>
            <a:r>
              <a:rPr lang="en-US" sz="1800" dirty="0" err="1"/>
              <a:t>Bedrijfsleiding</a:t>
            </a:r>
            <a:endParaRPr lang="en-US" sz="1800" dirty="0"/>
          </a:p>
          <a:p>
            <a:pPr lvl="2">
              <a:buFont typeface="Arial" panose="020B0604020202020204" pitchFamily="34" charset="0"/>
              <a:buChar char="•"/>
            </a:pPr>
            <a:r>
              <a:rPr lang="en-US" sz="1800" dirty="0" err="1"/>
              <a:t>Ondersteuning</a:t>
            </a:r>
            <a:r>
              <a:rPr lang="en-US" sz="1800" dirty="0"/>
              <a:t>/</a:t>
            </a:r>
            <a:r>
              <a:rPr lang="en-US" sz="1800" dirty="0" err="1"/>
              <a:t>middelen</a:t>
            </a:r>
            <a:r>
              <a:rPr lang="en-US" sz="1800" dirty="0"/>
              <a:t> </a:t>
            </a:r>
            <a:r>
              <a:rPr lang="en-US" sz="1800" dirty="0" err="1"/>
              <a:t>voor</a:t>
            </a:r>
            <a:r>
              <a:rPr lang="en-US" sz="1800" dirty="0"/>
              <a:t> </a:t>
            </a:r>
            <a:r>
              <a:rPr lang="en-US" sz="1800" dirty="0" err="1"/>
              <a:t>werknemers</a:t>
            </a:r>
            <a:endParaRPr lang="en-US" sz="1800" dirty="0"/>
          </a:p>
          <a:p>
            <a:pPr lvl="2">
              <a:buFont typeface="Arial" panose="020B0604020202020204" pitchFamily="34" charset="0"/>
              <a:buChar char="•"/>
            </a:pPr>
            <a:r>
              <a:rPr lang="en-US" sz="1800" dirty="0" err="1"/>
              <a:t>Hulpmiddelen</a:t>
            </a:r>
            <a:r>
              <a:rPr lang="en-US" sz="1800" dirty="0"/>
              <a:t> </a:t>
            </a:r>
            <a:r>
              <a:rPr lang="en-US" sz="1800" dirty="0" err="1"/>
              <a:t>en</a:t>
            </a:r>
            <a:r>
              <a:rPr lang="en-US" sz="1800" dirty="0"/>
              <a:t> </a:t>
            </a:r>
            <a:r>
              <a:rPr lang="en-US" sz="1800" dirty="0" err="1"/>
              <a:t>processen</a:t>
            </a:r>
            <a:endParaRPr lang="en-US" sz="1800" dirty="0"/>
          </a:p>
          <a:p>
            <a:pPr lvl="2">
              <a:buFont typeface="Arial" panose="020B0604020202020204" pitchFamily="34" charset="0"/>
              <a:buChar char="•"/>
            </a:pPr>
            <a:r>
              <a:rPr lang="en-US" sz="1800" dirty="0"/>
              <a:t>Training </a:t>
            </a:r>
            <a:r>
              <a:rPr lang="en-US" sz="1800" dirty="0" err="1"/>
              <a:t>en</a:t>
            </a:r>
            <a:r>
              <a:rPr lang="en-US" sz="1800" dirty="0"/>
              <a:t> </a:t>
            </a:r>
            <a:r>
              <a:rPr lang="en-US" sz="1800" dirty="0" err="1" smtClean="0"/>
              <a:t>ontwikkeling</a:t>
            </a:r>
            <a:endParaRPr lang="en-US" sz="1800" dirty="0" smtClean="0"/>
          </a:p>
          <a:p>
            <a:pPr lvl="2">
              <a:buFont typeface="Arial" panose="020B0604020202020204" pitchFamily="34" charset="0"/>
              <a:buChar char="•"/>
            </a:pPr>
            <a:endParaRPr lang="en-US" sz="1800" dirty="0"/>
          </a:p>
          <a:p>
            <a:pPr marL="400050" lvl="1" indent="0">
              <a:buNone/>
            </a:pPr>
            <a:r>
              <a:rPr lang="en-US" dirty="0"/>
              <a:t>De </a:t>
            </a:r>
            <a:r>
              <a:rPr lang="en-US" dirty="0" err="1"/>
              <a:t>resultaten</a:t>
            </a:r>
            <a:r>
              <a:rPr lang="en-US" dirty="0"/>
              <a:t> van de </a:t>
            </a:r>
            <a:r>
              <a:rPr lang="en-US" dirty="0" err="1"/>
              <a:t>enquête</a:t>
            </a:r>
            <a:r>
              <a:rPr lang="en-US" dirty="0"/>
              <a:t> </a:t>
            </a:r>
            <a:r>
              <a:rPr lang="en-US" dirty="0" err="1"/>
              <a:t>helpen</a:t>
            </a:r>
            <a:r>
              <a:rPr lang="en-US" dirty="0"/>
              <a:t> om trends in </a:t>
            </a:r>
            <a:r>
              <a:rPr lang="en-US" dirty="0" err="1"/>
              <a:t>gedragingen</a:t>
            </a:r>
            <a:r>
              <a:rPr lang="en-US" dirty="0"/>
              <a:t> </a:t>
            </a:r>
            <a:r>
              <a:rPr lang="en-US" dirty="0" err="1"/>
              <a:t>en</a:t>
            </a:r>
            <a:r>
              <a:rPr lang="en-US" dirty="0"/>
              <a:t> </a:t>
            </a:r>
            <a:r>
              <a:rPr lang="en-US" dirty="0" err="1"/>
              <a:t>percepties</a:t>
            </a:r>
            <a:r>
              <a:rPr lang="en-US" dirty="0"/>
              <a:t> van </a:t>
            </a:r>
            <a:r>
              <a:rPr lang="en-US" dirty="0" err="1" smtClean="0"/>
              <a:t>werknemers</a:t>
            </a:r>
            <a:r>
              <a:rPr lang="en-US" dirty="0" smtClean="0"/>
              <a:t> </a:t>
            </a:r>
            <a:r>
              <a:rPr lang="en-US" dirty="0" err="1" smtClean="0"/>
              <a:t>na</a:t>
            </a:r>
            <a:r>
              <a:rPr lang="en-US" dirty="0" smtClean="0"/>
              <a:t> </a:t>
            </a:r>
            <a:r>
              <a:rPr lang="en-US" dirty="0" err="1" smtClean="0"/>
              <a:t>verloop</a:t>
            </a:r>
            <a:r>
              <a:rPr lang="en-US" dirty="0" smtClean="0"/>
              <a:t> van </a:t>
            </a:r>
            <a:r>
              <a:rPr lang="en-US" dirty="0" err="1" smtClean="0"/>
              <a:t>tijd</a:t>
            </a:r>
            <a:r>
              <a:rPr lang="en-US" dirty="0" smtClean="0"/>
              <a:t> in </a:t>
            </a:r>
            <a:r>
              <a:rPr lang="en-US" dirty="0" err="1" smtClean="0"/>
              <a:t>kaart</a:t>
            </a:r>
            <a:r>
              <a:rPr lang="en-US" dirty="0" smtClean="0"/>
              <a:t> </a:t>
            </a:r>
            <a:r>
              <a:rPr lang="en-US" dirty="0" err="1" smtClean="0"/>
              <a:t>te</a:t>
            </a:r>
            <a:r>
              <a:rPr lang="en-US" dirty="0" smtClean="0"/>
              <a:t> </a:t>
            </a:r>
            <a:r>
              <a:rPr lang="en-US" dirty="0" err="1" smtClean="0"/>
              <a:t>brengen</a:t>
            </a:r>
            <a:endParaRPr lang="en-US" dirty="0" smtClean="0"/>
          </a:p>
          <a:p>
            <a:pPr lvl="1">
              <a:buFont typeface="Arial" panose="020B0604020202020204" pitchFamily="34" charset="0"/>
              <a:buChar char="•"/>
            </a:pPr>
            <a:endParaRPr lang="en-US" dirty="0"/>
          </a:p>
          <a:p>
            <a:pPr marL="400050" lvl="1" indent="0">
              <a:buNone/>
            </a:pPr>
            <a:r>
              <a:rPr lang="en-US" dirty="0" err="1"/>
              <a:t>Leidinggevenden</a:t>
            </a:r>
            <a:r>
              <a:rPr lang="en-US" dirty="0"/>
              <a:t> </a:t>
            </a:r>
            <a:r>
              <a:rPr lang="en-US" dirty="0" err="1"/>
              <a:t>kunnen</a:t>
            </a:r>
            <a:r>
              <a:rPr lang="en-US" dirty="0"/>
              <a:t> </a:t>
            </a:r>
            <a:r>
              <a:rPr lang="en-US" dirty="0" err="1"/>
              <a:t>sterke</a:t>
            </a:r>
            <a:r>
              <a:rPr lang="en-US" dirty="0"/>
              <a:t> </a:t>
            </a:r>
            <a:r>
              <a:rPr lang="en-US" dirty="0" err="1"/>
              <a:t>punten</a:t>
            </a:r>
            <a:r>
              <a:rPr lang="en-US" dirty="0"/>
              <a:t> </a:t>
            </a:r>
            <a:r>
              <a:rPr lang="en-US" dirty="0" err="1"/>
              <a:t>en</a:t>
            </a:r>
            <a:r>
              <a:rPr lang="en-US" dirty="0"/>
              <a:t> </a:t>
            </a:r>
            <a:r>
              <a:rPr lang="en-US" dirty="0" err="1"/>
              <a:t>mogelijkheden</a:t>
            </a:r>
            <a:r>
              <a:rPr lang="en-US" dirty="0"/>
              <a:t> </a:t>
            </a:r>
            <a:r>
              <a:rPr lang="en-US" dirty="0" err="1"/>
              <a:t>voor</a:t>
            </a:r>
            <a:r>
              <a:rPr lang="en-US" dirty="0"/>
              <a:t> </a:t>
            </a:r>
            <a:r>
              <a:rPr lang="en-US" dirty="0" err="1"/>
              <a:t>verbetering</a:t>
            </a:r>
            <a:r>
              <a:rPr lang="en-US" dirty="0"/>
              <a:t> </a:t>
            </a:r>
            <a:r>
              <a:rPr lang="en-US" dirty="0" err="1"/>
              <a:t>vaststellen</a:t>
            </a:r>
            <a:r>
              <a:rPr lang="en-US" dirty="0"/>
              <a:t> om de </a:t>
            </a:r>
            <a:r>
              <a:rPr lang="en-US" dirty="0" err="1"/>
              <a:t>efficiëntie</a:t>
            </a:r>
            <a:r>
              <a:rPr lang="en-US" dirty="0"/>
              <a:t> van de </a:t>
            </a:r>
            <a:r>
              <a:rPr lang="en-US" dirty="0" err="1"/>
              <a:t>organisatie</a:t>
            </a:r>
            <a:r>
              <a:rPr lang="en-US" dirty="0"/>
              <a:t> </a:t>
            </a:r>
            <a:r>
              <a:rPr lang="en-US" dirty="0" err="1"/>
              <a:t>te</a:t>
            </a:r>
            <a:r>
              <a:rPr lang="en-US" dirty="0"/>
              <a:t> </a:t>
            </a:r>
            <a:r>
              <a:rPr lang="en-US" dirty="0" err="1"/>
              <a:t>stimuleren</a:t>
            </a:r>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37" y="1250337"/>
            <a:ext cx="362804" cy="3650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37" y="3894325"/>
            <a:ext cx="362804" cy="3650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37" y="4935876"/>
            <a:ext cx="362804" cy="365051"/>
          </a:xfrm>
          <a:prstGeom prst="rect">
            <a:avLst/>
          </a:prstGeom>
        </p:spPr>
      </p:pic>
    </p:spTree>
    <p:custDataLst>
      <p:tags r:id="rId1"/>
    </p:custDataLst>
    <p:extLst>
      <p:ext uri="{BB962C8B-B14F-4D97-AF65-F5344CB8AC3E}">
        <p14:creationId xmlns:p14="http://schemas.microsoft.com/office/powerpoint/2010/main" val="26642409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 voor de betrokkenheidsenquête</a:t>
            </a:r>
            <a:endParaRPr lang="en-US"/>
          </a:p>
        </p:txBody>
      </p:sp>
      <p:grpSp>
        <p:nvGrpSpPr>
          <p:cNvPr id="4" name="Administer"/>
          <p:cNvGrpSpPr/>
          <p:nvPr>
            <p:custDataLst>
              <p:tags r:id="rId2"/>
            </p:custDataLst>
          </p:nvPr>
        </p:nvGrpSpPr>
        <p:grpSpPr>
          <a:xfrm>
            <a:off x="3440765" y="1264920"/>
            <a:ext cx="2214361" cy="864046"/>
            <a:chOff x="2846662" y="-42285"/>
            <a:chExt cx="2764874" cy="959512"/>
          </a:xfrm>
          <a:solidFill>
            <a:srgbClr val="EA002A"/>
          </a:solidFill>
          <a:effectLst>
            <a:outerShdw blurRad="50800" dist="38100" algn="l" rotWithShape="0">
              <a:prstClr val="black">
                <a:alpha val="40000"/>
              </a:prstClr>
            </a:outerShdw>
          </a:effectLst>
        </p:grpSpPr>
        <p:sp>
          <p:nvSpPr>
            <p:cNvPr id="5" name="Rounded Rectangle 4"/>
            <p:cNvSpPr/>
            <p:nvPr/>
          </p:nvSpPr>
          <p:spPr>
            <a:xfrm>
              <a:off x="2846662" y="-42285"/>
              <a:ext cx="2764874" cy="959512"/>
            </a:xfrm>
            <a:prstGeom prst="roundRect">
              <a:avLst/>
            </a:prstGeom>
            <a:grp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6" name="Rounded Rectangle 4"/>
            <p:cNvSpPr/>
            <p:nvPr/>
          </p:nvSpPr>
          <p:spPr>
            <a:xfrm>
              <a:off x="2893502" y="4555"/>
              <a:ext cx="2671194" cy="865832"/>
            </a:xfrm>
            <a:prstGeom prst="rect">
              <a:avLst/>
            </a:prstGeom>
            <a:no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tIns="91440" bIns="91440" anchor="ctr"/>
            <a:lstStyle/>
            <a:p>
              <a:pPr algn="ctr" defTabSz="1066800">
                <a:lnSpc>
                  <a:spcPct val="90000"/>
                </a:lnSpc>
                <a:spcAft>
                  <a:spcPct val="35000"/>
                </a:spcAft>
                <a:defRPr/>
              </a:pPr>
              <a:r>
                <a:rPr lang="en-US"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Enquête uitvoeren</a:t>
              </a:r>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7" name="Share Results"/>
          <p:cNvGrpSpPr/>
          <p:nvPr>
            <p:custDataLst>
              <p:tags r:id="rId3"/>
            </p:custDataLst>
          </p:nvPr>
        </p:nvGrpSpPr>
        <p:grpSpPr>
          <a:xfrm>
            <a:off x="5928297" y="4401868"/>
            <a:ext cx="2285878" cy="868680"/>
            <a:chOff x="4691765" y="3038880"/>
            <a:chExt cx="2612780" cy="959512"/>
          </a:xfrm>
          <a:solidFill>
            <a:schemeClr val="bg1">
              <a:lumMod val="50000"/>
            </a:schemeClr>
          </a:solidFill>
          <a:effectLst>
            <a:outerShdw blurRad="50800" dist="38100" algn="l" rotWithShape="0">
              <a:prstClr val="black">
                <a:alpha val="40000"/>
              </a:prstClr>
            </a:outerShdw>
          </a:effectLst>
        </p:grpSpPr>
        <p:sp>
          <p:nvSpPr>
            <p:cNvPr id="8" name="Rounded Rectangle 7"/>
            <p:cNvSpPr/>
            <p:nvPr/>
          </p:nvSpPr>
          <p:spPr>
            <a:xfrm>
              <a:off x="4691765" y="3038880"/>
              <a:ext cx="2562912" cy="959512"/>
            </a:xfrm>
            <a:prstGeom prst="roundRect">
              <a:avLst/>
            </a:prstGeom>
            <a:grp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9" name="Rounded Rectangle 10"/>
            <p:cNvSpPr/>
            <p:nvPr/>
          </p:nvSpPr>
          <p:spPr>
            <a:xfrm>
              <a:off x="4759123" y="3085720"/>
              <a:ext cx="2545422" cy="865832"/>
            </a:xfrm>
            <a:prstGeom prst="rect">
              <a:avLst/>
            </a:prstGeom>
            <a:no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tIns="91440" bIns="91440" anchor="ctr"/>
            <a:lstStyle/>
            <a:p>
              <a:pPr algn="ctr" defTabSz="1066800">
                <a:lnSpc>
                  <a:spcPts val="1900"/>
                </a:lnSpc>
                <a:defRPr/>
              </a:pP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Resultaten</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delen</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1066800">
                <a:lnSpc>
                  <a:spcPts val="1900"/>
                </a:lnSpc>
                <a:defRPr/>
              </a:pP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problemen</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prioriteren</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0" name="Action Plans"/>
          <p:cNvGrpSpPr/>
          <p:nvPr>
            <p:custDataLst>
              <p:tags r:id="rId4"/>
            </p:custDataLst>
          </p:nvPr>
        </p:nvGrpSpPr>
        <p:grpSpPr>
          <a:xfrm>
            <a:off x="3451602" y="5643438"/>
            <a:ext cx="2214361" cy="868680"/>
            <a:chOff x="2846662" y="4065935"/>
            <a:chExt cx="2764874" cy="959512"/>
          </a:xfrm>
          <a:solidFill>
            <a:srgbClr val="EA002A"/>
          </a:solidFill>
          <a:effectLst>
            <a:outerShdw blurRad="50800" dist="38100" algn="l" rotWithShape="0">
              <a:prstClr val="black">
                <a:alpha val="40000"/>
              </a:prstClr>
            </a:outerShdw>
          </a:effectLst>
        </p:grpSpPr>
        <p:sp>
          <p:nvSpPr>
            <p:cNvPr id="11" name="Rounded Rectangle 10"/>
            <p:cNvSpPr/>
            <p:nvPr/>
          </p:nvSpPr>
          <p:spPr>
            <a:xfrm>
              <a:off x="2846662" y="4065935"/>
              <a:ext cx="2764874" cy="959512"/>
            </a:xfrm>
            <a:prstGeom prst="roundRect">
              <a:avLst/>
            </a:prstGeom>
            <a:grpFill/>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12" name="Rounded Rectangle 13"/>
            <p:cNvSpPr/>
            <p:nvPr/>
          </p:nvSpPr>
          <p:spPr>
            <a:xfrm>
              <a:off x="2883911" y="4112775"/>
              <a:ext cx="2671196" cy="865832"/>
            </a:xfrm>
            <a:prstGeom prst="rect">
              <a:avLst/>
            </a:prstGeom>
            <a:noFill/>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tIns="91440" bIns="91440" anchor="ctr"/>
            <a:lstStyle/>
            <a:p>
              <a:pPr algn="ctr" defTabSz="1066800">
                <a:lnSpc>
                  <a:spcPct val="90000"/>
                </a:lnSpc>
                <a:defRPr/>
              </a:pP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Actieplannen</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1066800">
                <a:lnSpc>
                  <a:spcPct val="90000"/>
                </a:lnSpc>
                <a:defRPr/>
              </a:pP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ontwikkelen</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3" name="Implement the plan"/>
          <p:cNvGrpSpPr/>
          <p:nvPr>
            <p:custDataLst>
              <p:tags r:id="rId5"/>
            </p:custDataLst>
          </p:nvPr>
        </p:nvGrpSpPr>
        <p:grpSpPr>
          <a:xfrm>
            <a:off x="784602" y="4454454"/>
            <a:ext cx="2214361" cy="868680"/>
            <a:chOff x="1067750" y="3038880"/>
            <a:chExt cx="2764874" cy="959512"/>
          </a:xfrm>
          <a:solidFill>
            <a:srgbClr val="058594"/>
          </a:solidFill>
          <a:effectLst>
            <a:outerShdw blurRad="50800" dist="38100" algn="l" rotWithShape="0">
              <a:prstClr val="black">
                <a:alpha val="40000"/>
              </a:prstClr>
            </a:outerShdw>
          </a:effectLst>
        </p:grpSpPr>
        <p:sp>
          <p:nvSpPr>
            <p:cNvPr id="14" name="Rounded Rectangle 13"/>
            <p:cNvSpPr/>
            <p:nvPr/>
          </p:nvSpPr>
          <p:spPr>
            <a:xfrm>
              <a:off x="1067750" y="3038880"/>
              <a:ext cx="2764874" cy="959512"/>
            </a:xfrm>
            <a:prstGeom prst="roundRect">
              <a:avLst/>
            </a:prstGeom>
            <a:solidFill>
              <a:schemeClr val="bg1">
                <a:lumMod val="50000"/>
              </a:schemeClr>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15" name="Rounded Rectangle 16"/>
            <p:cNvSpPr/>
            <p:nvPr/>
          </p:nvSpPr>
          <p:spPr>
            <a:xfrm>
              <a:off x="1215066" y="3075199"/>
              <a:ext cx="2470830" cy="865832"/>
            </a:xfrm>
            <a:prstGeom prst="rect">
              <a:avLst/>
            </a:prstGeom>
            <a:no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tIns="91440" bIns="91440" anchor="ctr"/>
            <a:lstStyle/>
            <a:p>
              <a:pPr algn="ctr" defTabSz="1066800">
                <a:lnSpc>
                  <a:spcPts val="2000"/>
                </a:lnSpc>
                <a:defRP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Het plan </a:t>
              </a:r>
            </a:p>
            <a:p>
              <a:pPr algn="ctr" defTabSz="1066800">
                <a:lnSpc>
                  <a:spcPts val="2000"/>
                </a:lnSpc>
                <a:defRPr/>
              </a:pP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implementeren</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6" name="Follow Up"/>
          <p:cNvGrpSpPr/>
          <p:nvPr>
            <p:custDataLst>
              <p:tags r:id="rId6"/>
            </p:custDataLst>
          </p:nvPr>
        </p:nvGrpSpPr>
        <p:grpSpPr>
          <a:xfrm>
            <a:off x="764966" y="2415547"/>
            <a:ext cx="2233998" cy="868680"/>
            <a:chOff x="1043231" y="984771"/>
            <a:chExt cx="2789393" cy="663489"/>
          </a:xfrm>
          <a:solidFill>
            <a:srgbClr val="054973"/>
          </a:solidFill>
          <a:effectLst>
            <a:outerShdw blurRad="50800" dist="38100" algn="l" rotWithShape="0">
              <a:prstClr val="black">
                <a:alpha val="40000"/>
              </a:prstClr>
            </a:outerShdw>
          </a:effectLst>
        </p:grpSpPr>
        <p:sp>
          <p:nvSpPr>
            <p:cNvPr id="17" name="Rounded Rectangle 16"/>
            <p:cNvSpPr/>
            <p:nvPr/>
          </p:nvSpPr>
          <p:spPr>
            <a:xfrm>
              <a:off x="1067750" y="984771"/>
              <a:ext cx="2764874" cy="663489"/>
            </a:xfrm>
            <a:prstGeom prst="roundRect">
              <a:avLst/>
            </a:prstGeom>
            <a:solidFill>
              <a:schemeClr val="tx1">
                <a:lumMod val="75000"/>
                <a:lumOff val="2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18" name="Rounded Rectangle 19"/>
            <p:cNvSpPr/>
            <p:nvPr/>
          </p:nvSpPr>
          <p:spPr>
            <a:xfrm>
              <a:off x="1043231" y="1031610"/>
              <a:ext cx="2671194" cy="584850"/>
            </a:xfrm>
            <a:prstGeom prst="rect">
              <a:avLst/>
            </a:prstGeom>
            <a:no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lstStyle/>
            <a:p>
              <a:pPr algn="ctr" defTabSz="1066800">
                <a:lnSpc>
                  <a:spcPts val="1800"/>
                </a:lnSpc>
                <a:defRPr/>
              </a:pP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Vorderingen</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opvolgen</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en</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communiceren</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9" name="Analyze"/>
          <p:cNvGrpSpPr/>
          <p:nvPr>
            <p:custDataLst>
              <p:tags r:id="rId7"/>
            </p:custDataLst>
          </p:nvPr>
        </p:nvGrpSpPr>
        <p:grpSpPr>
          <a:xfrm>
            <a:off x="6096928" y="2432046"/>
            <a:ext cx="2214361" cy="868680"/>
            <a:chOff x="4625574" y="984769"/>
            <a:chExt cx="2764874" cy="959512"/>
          </a:xfrm>
          <a:solidFill>
            <a:srgbClr val="00416A"/>
          </a:solidFill>
          <a:effectLst>
            <a:outerShdw blurRad="50800" dist="38100" algn="l" rotWithShape="0">
              <a:prstClr val="black">
                <a:alpha val="40000"/>
              </a:prstClr>
            </a:outerShdw>
          </a:effectLst>
        </p:grpSpPr>
        <p:sp>
          <p:nvSpPr>
            <p:cNvPr id="20" name="Rounded Rectangle 19"/>
            <p:cNvSpPr/>
            <p:nvPr/>
          </p:nvSpPr>
          <p:spPr>
            <a:xfrm>
              <a:off x="4625574" y="984769"/>
              <a:ext cx="2764874" cy="959512"/>
            </a:xfrm>
            <a:prstGeom prst="roundRect">
              <a:avLst/>
            </a:prstGeom>
            <a:solidFill>
              <a:schemeClr val="tx1">
                <a:lumMod val="75000"/>
                <a:lumOff val="2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21" name="Rounded Rectangle 7"/>
            <p:cNvSpPr/>
            <p:nvPr/>
          </p:nvSpPr>
          <p:spPr>
            <a:xfrm>
              <a:off x="4672414" y="1052651"/>
              <a:ext cx="2671195" cy="865832"/>
            </a:xfrm>
            <a:prstGeom prst="rect">
              <a:avLst/>
            </a:prstGeom>
            <a:no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tIns="91440" bIns="91440" anchor="ctr"/>
            <a:lstStyle/>
            <a:p>
              <a:pPr algn="ctr" defTabSz="1066800">
                <a:lnSpc>
                  <a:spcPct val="90000"/>
                </a:lnSpc>
                <a:spcAft>
                  <a:spcPct val="35000"/>
                </a:spcAft>
                <a:defRPr/>
              </a:pPr>
              <a:r>
                <a:rPr lang="en-US"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Resultaten analyseren en interpreteren</a:t>
              </a:r>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p:cNvGrpSpPr/>
          <p:nvPr/>
        </p:nvGrpSpPr>
        <p:grpSpPr>
          <a:xfrm>
            <a:off x="3341594" y="2908377"/>
            <a:ext cx="2460813" cy="1860721"/>
            <a:chOff x="3324036" y="2816937"/>
            <a:chExt cx="2460813" cy="1860721"/>
          </a:xfrm>
        </p:grpSpPr>
        <p:sp>
          <p:nvSpPr>
            <p:cNvPr id="23" name="Oval 22"/>
            <p:cNvSpPr/>
            <p:nvPr/>
          </p:nvSpPr>
          <p:spPr>
            <a:xfrm>
              <a:off x="3600955" y="2844054"/>
              <a:ext cx="1837944" cy="1833604"/>
            </a:xfrm>
            <a:prstGeom prst="ellipse">
              <a:avLst/>
            </a:prstGeom>
            <a:solidFill>
              <a:srgbClr val="EA00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24036" y="3068731"/>
              <a:ext cx="1245421" cy="1333137"/>
            </a:xfrm>
            <a:prstGeom prst="rect">
              <a:avLst/>
            </a:prstGeom>
          </p:spPr>
        </p:pic>
        <p:pic>
          <p:nvPicPr>
            <p:cNvPr id="25" name="Picture 24"/>
            <p:cNvPicPr preferRelativeResize="0"/>
            <p:nvPr/>
          </p:nvPicPr>
          <p:blipFill>
            <a:blip r:embed="rId11">
              <a:extLst>
                <a:ext uri="{28A0092B-C50C-407E-A947-70E740481C1C}">
                  <a14:useLocalDpi xmlns:a14="http://schemas.microsoft.com/office/drawing/2010/main" val="0"/>
                </a:ext>
              </a:extLst>
            </a:blip>
            <a:stretch>
              <a:fillRect/>
            </a:stretch>
          </p:blipFill>
          <p:spPr>
            <a:xfrm>
              <a:off x="4507916" y="2816937"/>
              <a:ext cx="1276933" cy="1823316"/>
            </a:xfrm>
            <a:prstGeom prst="rect">
              <a:avLst/>
            </a:prstGeom>
          </p:spPr>
        </p:pic>
      </p:grpSp>
      <p:pic>
        <p:nvPicPr>
          <p:cNvPr id="26" name="last arrow"/>
          <p:cNvPicPr>
            <a:picLocks noChangeAspect="1"/>
          </p:cNvPicPr>
          <p:nvPr/>
        </p:nvPicPr>
        <p:blipFill>
          <a:blip r:embed="rId12">
            <a:extLst>
              <a:ext uri="{28A0092B-C50C-407E-A947-70E740481C1C}">
                <a14:useLocalDpi xmlns:a14="http://schemas.microsoft.com/office/drawing/2010/main" val="0"/>
              </a:ext>
            </a:extLst>
          </a:blip>
          <a:srcRect l="13505" t="29853" r="23193"/>
          <a:stretch>
            <a:fillRect/>
          </a:stretch>
        </p:blipFill>
        <p:spPr>
          <a:xfrm rot="3382986">
            <a:off x="2586639" y="1351888"/>
            <a:ext cx="447675" cy="727005"/>
          </a:xfrm>
          <a:prstGeom prst="rect">
            <a:avLst/>
          </a:prstGeom>
        </p:spPr>
      </p:pic>
      <p:pic>
        <p:nvPicPr>
          <p:cNvPr id="27" name="5-6 arrow"/>
          <p:cNvPicPr>
            <a:picLocks noChangeAspect="1"/>
          </p:cNvPicPr>
          <p:nvPr/>
        </p:nvPicPr>
        <p:blipFill>
          <a:blip r:embed="rId12">
            <a:extLst>
              <a:ext uri="{28A0092B-C50C-407E-A947-70E740481C1C}">
                <a14:useLocalDpi xmlns:a14="http://schemas.microsoft.com/office/drawing/2010/main" val="0"/>
              </a:ext>
            </a:extLst>
          </a:blip>
          <a:srcRect l="13505" t="29853" r="23193"/>
          <a:stretch>
            <a:fillRect/>
          </a:stretch>
        </p:blipFill>
        <p:spPr>
          <a:xfrm>
            <a:off x="1485029" y="3483123"/>
            <a:ext cx="447675" cy="727005"/>
          </a:xfrm>
          <a:prstGeom prst="rect">
            <a:avLst/>
          </a:prstGeom>
        </p:spPr>
      </p:pic>
      <p:pic>
        <p:nvPicPr>
          <p:cNvPr id="28" name="4-5 arrow"/>
          <p:cNvPicPr>
            <a:picLocks noChangeAspect="1"/>
          </p:cNvPicPr>
          <p:nvPr/>
        </p:nvPicPr>
        <p:blipFill>
          <a:blip r:embed="rId12">
            <a:extLst>
              <a:ext uri="{28A0092B-C50C-407E-A947-70E740481C1C}">
                <a14:useLocalDpi xmlns:a14="http://schemas.microsoft.com/office/drawing/2010/main" val="0"/>
              </a:ext>
            </a:extLst>
          </a:blip>
          <a:srcRect l="13505" t="29853" r="23193"/>
          <a:stretch>
            <a:fillRect/>
          </a:stretch>
        </p:blipFill>
        <p:spPr>
          <a:xfrm rot="19048596">
            <a:off x="2387996" y="5634132"/>
            <a:ext cx="447675" cy="727005"/>
          </a:xfrm>
          <a:prstGeom prst="rect">
            <a:avLst/>
          </a:prstGeom>
        </p:spPr>
      </p:pic>
      <p:pic>
        <p:nvPicPr>
          <p:cNvPr id="29" name="Picture 28"/>
          <p:cNvPicPr>
            <a:picLocks noChangeAspect="1"/>
          </p:cNvPicPr>
          <p:nvPr/>
        </p:nvPicPr>
        <p:blipFill>
          <a:blip r:embed="rId12">
            <a:extLst>
              <a:ext uri="{28A0092B-C50C-407E-A947-70E740481C1C}">
                <a14:useLocalDpi xmlns:a14="http://schemas.microsoft.com/office/drawing/2010/main" val="0"/>
              </a:ext>
            </a:extLst>
          </a:blip>
          <a:srcRect l="13505" t="29853" r="23193"/>
          <a:stretch>
            <a:fillRect/>
          </a:stretch>
        </p:blipFill>
        <p:spPr>
          <a:xfrm rot="8118805">
            <a:off x="6328900" y="1313270"/>
            <a:ext cx="447675" cy="727005"/>
          </a:xfrm>
          <a:prstGeom prst="rect">
            <a:avLst/>
          </a:prstGeom>
        </p:spPr>
      </p:pic>
      <p:pic>
        <p:nvPicPr>
          <p:cNvPr id="30" name="2-3 arrow"/>
          <p:cNvPicPr>
            <a:picLocks noChangeAspect="1"/>
          </p:cNvPicPr>
          <p:nvPr/>
        </p:nvPicPr>
        <p:blipFill>
          <a:blip r:embed="rId12">
            <a:extLst>
              <a:ext uri="{28A0092B-C50C-407E-A947-70E740481C1C}">
                <a14:useLocalDpi xmlns:a14="http://schemas.microsoft.com/office/drawing/2010/main" val="0"/>
              </a:ext>
            </a:extLst>
          </a:blip>
          <a:srcRect l="13505" t="29853" r="23193"/>
          <a:stretch>
            <a:fillRect/>
          </a:stretch>
        </p:blipFill>
        <p:spPr>
          <a:xfrm rot="10989297">
            <a:off x="7322387" y="3505014"/>
            <a:ext cx="447675" cy="727005"/>
          </a:xfrm>
          <a:prstGeom prst="rect">
            <a:avLst/>
          </a:prstGeom>
        </p:spPr>
      </p:pic>
      <p:pic>
        <p:nvPicPr>
          <p:cNvPr id="31" name="3-4 arrow"/>
          <p:cNvPicPr>
            <a:picLocks noChangeAspect="1"/>
          </p:cNvPicPr>
          <p:nvPr/>
        </p:nvPicPr>
        <p:blipFill>
          <a:blip r:embed="rId12">
            <a:extLst>
              <a:ext uri="{28A0092B-C50C-407E-A947-70E740481C1C}">
                <a14:useLocalDpi xmlns:a14="http://schemas.microsoft.com/office/drawing/2010/main" val="0"/>
              </a:ext>
            </a:extLst>
          </a:blip>
          <a:srcRect l="13505" t="29853" r="23193"/>
          <a:stretch>
            <a:fillRect/>
          </a:stretch>
        </p:blipFill>
        <p:spPr>
          <a:xfrm rot="13842290">
            <a:off x="6297705" y="5711820"/>
            <a:ext cx="447675" cy="727005"/>
          </a:xfrm>
          <a:prstGeom prst="rect">
            <a:avLst/>
          </a:prstGeom>
        </p:spPr>
      </p:pic>
    </p:spTree>
    <p:custDataLst>
      <p:tags r:id="rId1"/>
    </p:custDataLst>
    <p:extLst>
      <p:ext uri="{BB962C8B-B14F-4D97-AF65-F5344CB8AC3E}">
        <p14:creationId xmlns:p14="http://schemas.microsoft.com/office/powerpoint/2010/main" val="21640345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60" y="42999"/>
            <a:ext cx="8885839" cy="941832"/>
          </a:xfrm>
        </p:spPr>
        <p:txBody>
          <a:bodyPr/>
          <a:lstStyle/>
          <a:p>
            <a:r>
              <a:rPr lang="en-US" dirty="0" smtClean="0"/>
              <a:t>Het Effectiveness Framework </a:t>
            </a:r>
            <a:r>
              <a:rPr lang="en-US" dirty="0" err="1" smtClean="0"/>
              <a:t>voor</a:t>
            </a:r>
            <a:r>
              <a:rPr lang="en-US" dirty="0" smtClean="0"/>
              <a:t> </a:t>
            </a:r>
            <a:r>
              <a:rPr lang="en-US" dirty="0" err="1" smtClean="0"/>
              <a:t>werknemers</a:t>
            </a:r>
            <a:endParaRPr lang="en-US" dirty="0"/>
          </a:p>
        </p:txBody>
      </p:sp>
      <p:grpSp>
        <p:nvGrpSpPr>
          <p:cNvPr id="5" name="Group 155"/>
          <p:cNvGrpSpPr/>
          <p:nvPr/>
        </p:nvGrpSpPr>
        <p:grpSpPr>
          <a:xfrm>
            <a:off x="2595218" y="3153255"/>
            <a:ext cx="2468880" cy="1097280"/>
            <a:chOff x="4103384" y="3701897"/>
            <a:chExt cx="2468880" cy="1097280"/>
          </a:xfrm>
        </p:grpSpPr>
        <p:sp>
          <p:nvSpPr>
            <p:cNvPr id="6" name="Rectangle 107"/>
            <p:cNvSpPr>
              <a:spLocks noChangeArrowheads="1"/>
            </p:cNvSpPr>
            <p:nvPr/>
          </p:nvSpPr>
          <p:spPr bwMode="gray">
            <a:xfrm>
              <a:off x="4103384" y="3701897"/>
              <a:ext cx="2468880" cy="1097280"/>
            </a:xfrm>
            <a:prstGeom prst="roundRect">
              <a:avLst/>
            </a:prstGeom>
            <a:solidFill>
              <a:srgbClr val="EB002A"/>
            </a:solidFill>
            <a:ln w="38100" algn="ctr">
              <a:noFill/>
              <a:round/>
            </a:ln>
            <a:effectLst>
              <a:outerShdw blurRad="50800" dist="38100" dir="2700000" algn="tl" rotWithShape="0">
                <a:prstClr val="black">
                  <a:alpha val="40000"/>
                </a:prstClr>
              </a:outerShdw>
            </a:effectLst>
          </p:spPr>
          <p:txBody>
            <a:bodyPr wrap="square" lIns="914400" tIns="71991" rIns="0" bIns="71991" anchor="ctr" anchorCtr="0"/>
            <a:lstStyle/>
            <a:p>
              <a:pPr>
                <a:lnSpc>
                  <a:spcPct val="90000"/>
                </a:lnSpc>
                <a:spcBef>
                  <a:spcPts val="100"/>
                </a:spcBef>
                <a:spcAft>
                  <a:spcPts val="100"/>
                </a:spcAft>
                <a:buClr>
                  <a:schemeClr val="bg1"/>
                </a:buClr>
                <a:buSzPct val="75000"/>
                <a:tabLst>
                  <a:tab pos="228573" algn="l"/>
                </a:tabLst>
              </a:pPr>
              <a:r>
                <a:rPr lang="en-US" altLang="ja-JP" sz="1700" b="1" dirty="0" err="1" smtClean="0">
                  <a:solidFill>
                    <a:schemeClr val="bg1"/>
                  </a:solidFill>
                  <a:latin typeface="Arial" panose="020B0604020202020204" pitchFamily="34" charset="0"/>
                </a:rPr>
                <a:t>Werknemer</a:t>
              </a:r>
              <a:endParaRPr lang="en-US" altLang="ja-JP" sz="1700" b="1" dirty="0" smtClean="0">
                <a:solidFill>
                  <a:schemeClr val="bg1"/>
                </a:solidFill>
                <a:latin typeface="Arial" panose="020B0604020202020204" pitchFamily="34" charset="0"/>
              </a:endParaRPr>
            </a:p>
            <a:p>
              <a:pPr>
                <a:lnSpc>
                  <a:spcPct val="90000"/>
                </a:lnSpc>
                <a:spcBef>
                  <a:spcPts val="100"/>
                </a:spcBef>
                <a:spcAft>
                  <a:spcPts val="100"/>
                </a:spcAft>
                <a:buClr>
                  <a:schemeClr val="bg1"/>
                </a:buClr>
                <a:buSzPct val="75000"/>
                <a:tabLst>
                  <a:tab pos="228573" algn="l"/>
                </a:tabLst>
              </a:pPr>
              <a:r>
                <a:rPr lang="en-US" altLang="ja-JP" sz="1700" b="1" dirty="0" err="1" smtClean="0">
                  <a:solidFill>
                    <a:schemeClr val="bg1"/>
                  </a:solidFill>
                  <a:latin typeface="Arial" panose="020B0604020202020204" pitchFamily="34" charset="0"/>
                </a:rPr>
                <a:t>Efficiëntie</a:t>
              </a:r>
              <a:endParaRPr lang="en-US" altLang="ja-JP" sz="1700" b="1" dirty="0" smtClean="0">
                <a:solidFill>
                  <a:schemeClr val="bg1"/>
                </a:solidFill>
                <a:latin typeface="Arial" panose="020B0604020202020204" pitchFamily="34" charset="0"/>
              </a:endParaRPr>
            </a:p>
          </p:txBody>
        </p:sp>
        <p:grpSp>
          <p:nvGrpSpPr>
            <p:cNvPr id="7" name="Group 45"/>
            <p:cNvGrpSpPr>
              <a:grpSpLocks noChangeAspect="1"/>
            </p:cNvGrpSpPr>
            <p:nvPr/>
          </p:nvGrpSpPr>
          <p:grpSpPr>
            <a:xfrm>
              <a:off x="4246253" y="3966276"/>
              <a:ext cx="709730" cy="568522"/>
              <a:chOff x="4093363" y="3985474"/>
              <a:chExt cx="614363" cy="492128"/>
            </a:xfrm>
          </p:grpSpPr>
          <p:sp>
            <p:nvSpPr>
              <p:cNvPr id="8" name="Freeform 32"/>
              <p:cNvSpPr/>
              <p:nvPr/>
            </p:nvSpPr>
            <p:spPr bwMode="auto">
              <a:xfrm>
                <a:off x="4093363" y="3985477"/>
                <a:ext cx="174137" cy="492125"/>
              </a:xfrm>
              <a:custGeom>
                <a:avLst/>
                <a:gdLst>
                  <a:gd name="T0" fmla="*/ 2147483647 w 112"/>
                  <a:gd name="T1" fmla="*/ 2147483647 h 310"/>
                  <a:gd name="T2" fmla="*/ 2147483647 w 112"/>
                  <a:gd name="T3" fmla="*/ 2147483647 h 310"/>
                  <a:gd name="T4" fmla="*/ 2147483647 w 112"/>
                  <a:gd name="T5" fmla="*/ 2147483647 h 310"/>
                  <a:gd name="T6" fmla="*/ 2147483647 w 112"/>
                  <a:gd name="T7" fmla="*/ 2147483647 h 310"/>
                  <a:gd name="T8" fmla="*/ 2147483647 w 112"/>
                  <a:gd name="T9" fmla="*/ 2147483647 h 310"/>
                  <a:gd name="T10" fmla="*/ 2147483647 w 112"/>
                  <a:gd name="T11" fmla="*/ 2147483647 h 310"/>
                  <a:gd name="T12" fmla="*/ 2147483647 w 112"/>
                  <a:gd name="T13" fmla="*/ 2147483647 h 310"/>
                  <a:gd name="T14" fmla="*/ 2147483647 w 112"/>
                  <a:gd name="T15" fmla="*/ 2147483647 h 310"/>
                  <a:gd name="T16" fmla="*/ 2147483647 w 112"/>
                  <a:gd name="T17" fmla="*/ 2147483647 h 310"/>
                  <a:gd name="T18" fmla="*/ 2147483647 w 112"/>
                  <a:gd name="T19" fmla="*/ 2147483647 h 310"/>
                  <a:gd name="T20" fmla="*/ 2147483647 w 112"/>
                  <a:gd name="T21" fmla="*/ 2147483647 h 310"/>
                  <a:gd name="T22" fmla="*/ 2147483647 w 112"/>
                  <a:gd name="T23" fmla="*/ 2147483647 h 310"/>
                  <a:gd name="T24" fmla="*/ 2147483647 w 112"/>
                  <a:gd name="T25" fmla="*/ 2147483647 h 310"/>
                  <a:gd name="T26" fmla="*/ 2147483647 w 112"/>
                  <a:gd name="T27" fmla="*/ 2147483647 h 310"/>
                  <a:gd name="T28" fmla="*/ 2147483647 w 112"/>
                  <a:gd name="T29" fmla="*/ 2147483647 h 310"/>
                  <a:gd name="T30" fmla="*/ 2147483647 w 112"/>
                  <a:gd name="T31" fmla="*/ 2147483647 h 310"/>
                  <a:gd name="T32" fmla="*/ 2147483647 w 112"/>
                  <a:gd name="T33" fmla="*/ 2147483647 h 310"/>
                  <a:gd name="T34" fmla="*/ 2147483647 w 112"/>
                  <a:gd name="T35" fmla="*/ 2147483647 h 310"/>
                  <a:gd name="T36" fmla="*/ 2147483647 w 112"/>
                  <a:gd name="T37" fmla="*/ 2147483647 h 310"/>
                  <a:gd name="T38" fmla="*/ 2147483647 w 112"/>
                  <a:gd name="T39" fmla="*/ 2147483647 h 310"/>
                  <a:gd name="T40" fmla="*/ 2147483647 w 112"/>
                  <a:gd name="T41" fmla="*/ 2147483647 h 310"/>
                  <a:gd name="T42" fmla="*/ 0 w 112"/>
                  <a:gd name="T43" fmla="*/ 2147483647 h 310"/>
                  <a:gd name="T44" fmla="*/ 2147483647 w 112"/>
                  <a:gd name="T45" fmla="*/ 2147483647 h 310"/>
                  <a:gd name="T46" fmla="*/ 2147483647 w 112"/>
                  <a:gd name="T47" fmla="*/ 2147483647 h 310"/>
                  <a:gd name="T48" fmla="*/ 2147483647 w 112"/>
                  <a:gd name="T49" fmla="*/ 2147483647 h 310"/>
                  <a:gd name="T50" fmla="*/ 2147483647 w 112"/>
                  <a:gd name="T51" fmla="*/ 2147483647 h 310"/>
                  <a:gd name="T52" fmla="*/ 2147483647 w 112"/>
                  <a:gd name="T53" fmla="*/ 2147483647 h 310"/>
                  <a:gd name="T54" fmla="*/ 2147483647 w 112"/>
                  <a:gd name="T55" fmla="*/ 2147483647 h 310"/>
                  <a:gd name="T56" fmla="*/ 2147483647 w 112"/>
                  <a:gd name="T57" fmla="*/ 2147483647 h 310"/>
                  <a:gd name="T58" fmla="*/ 2147483647 w 112"/>
                  <a:gd name="T59" fmla="*/ 2147483647 h 310"/>
                  <a:gd name="T60" fmla="*/ 2147483647 w 112"/>
                  <a:gd name="T61" fmla="*/ 2147483647 h 310"/>
                  <a:gd name="T62" fmla="*/ 2147483647 w 112"/>
                  <a:gd name="T63" fmla="*/ 2147483647 h 310"/>
                  <a:gd name="T64" fmla="*/ 2147483647 w 112"/>
                  <a:gd name="T65" fmla="*/ 2147483647 h 310"/>
                  <a:gd name="T66" fmla="*/ 2147483647 w 112"/>
                  <a:gd name="T67" fmla="*/ 2147483647 h 310"/>
                  <a:gd name="T68" fmla="*/ 2147483647 w 112"/>
                  <a:gd name="T69" fmla="*/ 2147483647 h 310"/>
                  <a:gd name="T70" fmla="*/ 2147483647 w 112"/>
                  <a:gd name="T71" fmla="*/ 2147483647 h 310"/>
                  <a:gd name="T72" fmla="*/ 2147483647 w 112"/>
                  <a:gd name="T73" fmla="*/ 2147483647 h 310"/>
                  <a:gd name="T74" fmla="*/ 2147483647 w 112"/>
                  <a:gd name="T75" fmla="*/ 2147483647 h 310"/>
                  <a:gd name="T76" fmla="*/ 2147483647 w 112"/>
                  <a:gd name="T77" fmla="*/ 2147483647 h 310"/>
                  <a:gd name="T78" fmla="*/ 2147483647 w 112"/>
                  <a:gd name="T79" fmla="*/ 2147483647 h 310"/>
                  <a:gd name="T80" fmla="*/ 2147483647 w 112"/>
                  <a:gd name="T81" fmla="*/ 2147483647 h 310"/>
                  <a:gd name="T82" fmla="*/ 2147483647 w 112"/>
                  <a:gd name="T83" fmla="*/ 2147483647 h 310"/>
                  <a:gd name="T84" fmla="*/ 2147483647 w 112"/>
                  <a:gd name="T85" fmla="*/ 2147483647 h 310"/>
                  <a:gd name="T86" fmla="*/ 2147483647 w 112"/>
                  <a:gd name="T87" fmla="*/ 2147483647 h 310"/>
                  <a:gd name="T88" fmla="*/ 2147483647 w 112"/>
                  <a:gd name="T89" fmla="*/ 2147483647 h 310"/>
                  <a:gd name="T90" fmla="*/ 2147483647 w 112"/>
                  <a:gd name="T91" fmla="*/ 0 h 310"/>
                  <a:gd name="T92" fmla="*/ 2147483647 w 112"/>
                  <a:gd name="T93" fmla="*/ 2147483647 h 310"/>
                  <a:gd name="T94" fmla="*/ 2147483647 w 112"/>
                  <a:gd name="T95" fmla="*/ 2147483647 h 310"/>
                  <a:gd name="T96" fmla="*/ 2147483647 w 112"/>
                  <a:gd name="T97" fmla="*/ 2147483647 h 310"/>
                  <a:gd name="T98" fmla="*/ 2147483647 w 112"/>
                  <a:gd name="T99" fmla="*/ 2147483647 h 310"/>
                  <a:gd name="T100" fmla="*/ 2147483647 w 112"/>
                  <a:gd name="T101" fmla="*/ 2147483647 h 310"/>
                  <a:gd name="T102" fmla="*/ 2147483647 w 112"/>
                  <a:gd name="T103" fmla="*/ 2147483647 h 310"/>
                  <a:gd name="T104" fmla="*/ 2147483647 w 112"/>
                  <a:gd name="T105" fmla="*/ 2147483647 h 310"/>
                  <a:gd name="T106" fmla="*/ 2147483647 w 112"/>
                  <a:gd name="T107" fmla="*/ 2147483647 h 310"/>
                  <a:gd name="T108" fmla="*/ 2147483647 w 112"/>
                  <a:gd name="T109" fmla="*/ 2147483647 h 310"/>
                  <a:gd name="T110" fmla="*/ 2147483647 w 112"/>
                  <a:gd name="T111" fmla="*/ 2147483647 h 310"/>
                  <a:gd name="T112" fmla="*/ 2147483647 w 112"/>
                  <a:gd name="T113" fmla="*/ 2147483647 h 310"/>
                  <a:gd name="T114" fmla="*/ 2147483647 w 112"/>
                  <a:gd name="T115" fmla="*/ 2147483647 h 310"/>
                  <a:gd name="T116" fmla="*/ 2147483647 w 112"/>
                  <a:gd name="T117" fmla="*/ 2147483647 h 310"/>
                  <a:gd name="T118" fmla="*/ 2147483647 w 112"/>
                  <a:gd name="T119" fmla="*/ 2147483647 h 310"/>
                  <a:gd name="T120" fmla="*/ 2147483647 w 112"/>
                  <a:gd name="T121" fmla="*/ 2147483647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2"/>
                  <a:gd name="T184" fmla="*/ 0 h 310"/>
                  <a:gd name="T185" fmla="*/ 112 w 112"/>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2" h="310">
                    <a:moveTo>
                      <a:pt x="64" y="65"/>
                    </a:moveTo>
                    <a:lnTo>
                      <a:pt x="78" y="65"/>
                    </a:lnTo>
                    <a:lnTo>
                      <a:pt x="79" y="65"/>
                    </a:lnTo>
                    <a:lnTo>
                      <a:pt x="80" y="65"/>
                    </a:lnTo>
                    <a:lnTo>
                      <a:pt x="81" y="65"/>
                    </a:lnTo>
                    <a:lnTo>
                      <a:pt x="82" y="65"/>
                    </a:lnTo>
                    <a:lnTo>
                      <a:pt x="83" y="65"/>
                    </a:lnTo>
                    <a:lnTo>
                      <a:pt x="84" y="65"/>
                    </a:lnTo>
                    <a:lnTo>
                      <a:pt x="85" y="65"/>
                    </a:lnTo>
                    <a:lnTo>
                      <a:pt x="85" y="66"/>
                    </a:lnTo>
                    <a:lnTo>
                      <a:pt x="86" y="66"/>
                    </a:lnTo>
                    <a:lnTo>
                      <a:pt x="87" y="66"/>
                    </a:lnTo>
                    <a:lnTo>
                      <a:pt x="88" y="66"/>
                    </a:lnTo>
                    <a:lnTo>
                      <a:pt x="88" y="67"/>
                    </a:lnTo>
                    <a:lnTo>
                      <a:pt x="89" y="67"/>
                    </a:lnTo>
                    <a:lnTo>
                      <a:pt x="90" y="67"/>
                    </a:lnTo>
                    <a:lnTo>
                      <a:pt x="91" y="68"/>
                    </a:lnTo>
                    <a:lnTo>
                      <a:pt x="92" y="68"/>
                    </a:lnTo>
                    <a:lnTo>
                      <a:pt x="93" y="69"/>
                    </a:lnTo>
                    <a:lnTo>
                      <a:pt x="94" y="69"/>
                    </a:lnTo>
                    <a:lnTo>
                      <a:pt x="94" y="70"/>
                    </a:lnTo>
                    <a:lnTo>
                      <a:pt x="95" y="70"/>
                    </a:lnTo>
                    <a:lnTo>
                      <a:pt x="96" y="71"/>
                    </a:lnTo>
                    <a:lnTo>
                      <a:pt x="97" y="72"/>
                    </a:lnTo>
                    <a:lnTo>
                      <a:pt x="98" y="73"/>
                    </a:lnTo>
                    <a:lnTo>
                      <a:pt x="99" y="74"/>
                    </a:lnTo>
                    <a:lnTo>
                      <a:pt x="100" y="74"/>
                    </a:lnTo>
                    <a:lnTo>
                      <a:pt x="100" y="75"/>
                    </a:lnTo>
                    <a:lnTo>
                      <a:pt x="101" y="76"/>
                    </a:lnTo>
                    <a:lnTo>
                      <a:pt x="102" y="77"/>
                    </a:lnTo>
                    <a:lnTo>
                      <a:pt x="103" y="78"/>
                    </a:lnTo>
                    <a:lnTo>
                      <a:pt x="104" y="79"/>
                    </a:lnTo>
                    <a:lnTo>
                      <a:pt x="105" y="80"/>
                    </a:lnTo>
                    <a:lnTo>
                      <a:pt x="105" y="81"/>
                    </a:lnTo>
                    <a:lnTo>
                      <a:pt x="106" y="82"/>
                    </a:lnTo>
                    <a:lnTo>
                      <a:pt x="107" y="83"/>
                    </a:lnTo>
                    <a:lnTo>
                      <a:pt x="107" y="84"/>
                    </a:lnTo>
                    <a:lnTo>
                      <a:pt x="108" y="85"/>
                    </a:lnTo>
                    <a:lnTo>
                      <a:pt x="108" y="86"/>
                    </a:lnTo>
                    <a:lnTo>
                      <a:pt x="109" y="87"/>
                    </a:lnTo>
                    <a:lnTo>
                      <a:pt x="109" y="88"/>
                    </a:lnTo>
                    <a:lnTo>
                      <a:pt x="109" y="89"/>
                    </a:lnTo>
                    <a:lnTo>
                      <a:pt x="110" y="89"/>
                    </a:lnTo>
                    <a:lnTo>
                      <a:pt x="110" y="90"/>
                    </a:lnTo>
                    <a:lnTo>
                      <a:pt x="110" y="91"/>
                    </a:lnTo>
                    <a:lnTo>
                      <a:pt x="110" y="92"/>
                    </a:lnTo>
                    <a:lnTo>
                      <a:pt x="111" y="92"/>
                    </a:lnTo>
                    <a:lnTo>
                      <a:pt x="111" y="93"/>
                    </a:lnTo>
                    <a:lnTo>
                      <a:pt x="111" y="94"/>
                    </a:lnTo>
                    <a:lnTo>
                      <a:pt x="111" y="95"/>
                    </a:lnTo>
                    <a:lnTo>
                      <a:pt x="111" y="96"/>
                    </a:lnTo>
                    <a:lnTo>
                      <a:pt x="111" y="97"/>
                    </a:lnTo>
                    <a:lnTo>
                      <a:pt x="112" y="97"/>
                    </a:lnTo>
                    <a:lnTo>
                      <a:pt x="112" y="98"/>
                    </a:lnTo>
                    <a:lnTo>
                      <a:pt x="112" y="99"/>
                    </a:lnTo>
                    <a:lnTo>
                      <a:pt x="112" y="100"/>
                    </a:lnTo>
                    <a:lnTo>
                      <a:pt x="112" y="101"/>
                    </a:lnTo>
                    <a:lnTo>
                      <a:pt x="112" y="175"/>
                    </a:lnTo>
                    <a:lnTo>
                      <a:pt x="112" y="176"/>
                    </a:lnTo>
                    <a:lnTo>
                      <a:pt x="112" y="177"/>
                    </a:lnTo>
                    <a:lnTo>
                      <a:pt x="112" y="178"/>
                    </a:lnTo>
                    <a:lnTo>
                      <a:pt x="112" y="179"/>
                    </a:lnTo>
                    <a:lnTo>
                      <a:pt x="111" y="179"/>
                    </a:lnTo>
                    <a:lnTo>
                      <a:pt x="111" y="180"/>
                    </a:lnTo>
                    <a:lnTo>
                      <a:pt x="111" y="181"/>
                    </a:lnTo>
                    <a:lnTo>
                      <a:pt x="111" y="182"/>
                    </a:lnTo>
                    <a:lnTo>
                      <a:pt x="111" y="183"/>
                    </a:lnTo>
                    <a:lnTo>
                      <a:pt x="110" y="184"/>
                    </a:lnTo>
                    <a:lnTo>
                      <a:pt x="110" y="185"/>
                    </a:lnTo>
                    <a:lnTo>
                      <a:pt x="110" y="186"/>
                    </a:lnTo>
                    <a:lnTo>
                      <a:pt x="109" y="187"/>
                    </a:lnTo>
                    <a:lnTo>
                      <a:pt x="109" y="188"/>
                    </a:lnTo>
                    <a:lnTo>
                      <a:pt x="108" y="189"/>
                    </a:lnTo>
                    <a:lnTo>
                      <a:pt x="108" y="190"/>
                    </a:lnTo>
                    <a:lnTo>
                      <a:pt x="107" y="190"/>
                    </a:lnTo>
                    <a:lnTo>
                      <a:pt x="107" y="191"/>
                    </a:lnTo>
                    <a:lnTo>
                      <a:pt x="106" y="192"/>
                    </a:lnTo>
                    <a:lnTo>
                      <a:pt x="106" y="193"/>
                    </a:lnTo>
                    <a:lnTo>
                      <a:pt x="105" y="194"/>
                    </a:lnTo>
                    <a:lnTo>
                      <a:pt x="104" y="195"/>
                    </a:lnTo>
                    <a:lnTo>
                      <a:pt x="103" y="196"/>
                    </a:lnTo>
                    <a:lnTo>
                      <a:pt x="102" y="197"/>
                    </a:lnTo>
                    <a:lnTo>
                      <a:pt x="101" y="197"/>
                    </a:lnTo>
                    <a:lnTo>
                      <a:pt x="101" y="198"/>
                    </a:lnTo>
                    <a:lnTo>
                      <a:pt x="100" y="198"/>
                    </a:lnTo>
                    <a:lnTo>
                      <a:pt x="99" y="199"/>
                    </a:lnTo>
                    <a:lnTo>
                      <a:pt x="98" y="199"/>
                    </a:lnTo>
                    <a:lnTo>
                      <a:pt x="98" y="200"/>
                    </a:lnTo>
                    <a:lnTo>
                      <a:pt x="97" y="200"/>
                    </a:lnTo>
                    <a:lnTo>
                      <a:pt x="96" y="201"/>
                    </a:lnTo>
                    <a:lnTo>
                      <a:pt x="95" y="201"/>
                    </a:lnTo>
                    <a:lnTo>
                      <a:pt x="94" y="202"/>
                    </a:lnTo>
                    <a:lnTo>
                      <a:pt x="93" y="202"/>
                    </a:lnTo>
                    <a:lnTo>
                      <a:pt x="92" y="202"/>
                    </a:lnTo>
                    <a:lnTo>
                      <a:pt x="92" y="203"/>
                    </a:lnTo>
                    <a:lnTo>
                      <a:pt x="91" y="203"/>
                    </a:lnTo>
                    <a:lnTo>
                      <a:pt x="90" y="203"/>
                    </a:lnTo>
                    <a:lnTo>
                      <a:pt x="89" y="204"/>
                    </a:lnTo>
                    <a:lnTo>
                      <a:pt x="88" y="204"/>
                    </a:lnTo>
                    <a:lnTo>
                      <a:pt x="87" y="204"/>
                    </a:lnTo>
                    <a:lnTo>
                      <a:pt x="86" y="204"/>
                    </a:lnTo>
                    <a:lnTo>
                      <a:pt x="85" y="205"/>
                    </a:lnTo>
                    <a:lnTo>
                      <a:pt x="84" y="205"/>
                    </a:lnTo>
                    <a:lnTo>
                      <a:pt x="83" y="205"/>
                    </a:lnTo>
                    <a:lnTo>
                      <a:pt x="83" y="310"/>
                    </a:lnTo>
                    <a:lnTo>
                      <a:pt x="28" y="310"/>
                    </a:lnTo>
                    <a:lnTo>
                      <a:pt x="28" y="205"/>
                    </a:lnTo>
                    <a:lnTo>
                      <a:pt x="26" y="205"/>
                    </a:lnTo>
                    <a:lnTo>
                      <a:pt x="25" y="204"/>
                    </a:lnTo>
                    <a:lnTo>
                      <a:pt x="24" y="204"/>
                    </a:lnTo>
                    <a:lnTo>
                      <a:pt x="23" y="204"/>
                    </a:lnTo>
                    <a:lnTo>
                      <a:pt x="22" y="203"/>
                    </a:lnTo>
                    <a:lnTo>
                      <a:pt x="21" y="203"/>
                    </a:lnTo>
                    <a:lnTo>
                      <a:pt x="20" y="202"/>
                    </a:lnTo>
                    <a:lnTo>
                      <a:pt x="19" y="202"/>
                    </a:lnTo>
                    <a:lnTo>
                      <a:pt x="18" y="202"/>
                    </a:lnTo>
                    <a:lnTo>
                      <a:pt x="18" y="201"/>
                    </a:lnTo>
                    <a:lnTo>
                      <a:pt x="17" y="201"/>
                    </a:lnTo>
                    <a:lnTo>
                      <a:pt x="16" y="201"/>
                    </a:lnTo>
                    <a:lnTo>
                      <a:pt x="16" y="200"/>
                    </a:lnTo>
                    <a:lnTo>
                      <a:pt x="15" y="200"/>
                    </a:lnTo>
                    <a:lnTo>
                      <a:pt x="14" y="199"/>
                    </a:lnTo>
                    <a:lnTo>
                      <a:pt x="13" y="199"/>
                    </a:lnTo>
                    <a:lnTo>
                      <a:pt x="12" y="198"/>
                    </a:lnTo>
                    <a:lnTo>
                      <a:pt x="11" y="198"/>
                    </a:lnTo>
                    <a:lnTo>
                      <a:pt x="11" y="197"/>
                    </a:lnTo>
                    <a:lnTo>
                      <a:pt x="10" y="197"/>
                    </a:lnTo>
                    <a:lnTo>
                      <a:pt x="10" y="196"/>
                    </a:lnTo>
                    <a:lnTo>
                      <a:pt x="9" y="196"/>
                    </a:lnTo>
                    <a:lnTo>
                      <a:pt x="8" y="195"/>
                    </a:lnTo>
                    <a:lnTo>
                      <a:pt x="7" y="194"/>
                    </a:lnTo>
                    <a:lnTo>
                      <a:pt x="6" y="194"/>
                    </a:lnTo>
                    <a:lnTo>
                      <a:pt x="6" y="193"/>
                    </a:lnTo>
                    <a:lnTo>
                      <a:pt x="5" y="192"/>
                    </a:lnTo>
                    <a:lnTo>
                      <a:pt x="4" y="191"/>
                    </a:lnTo>
                    <a:lnTo>
                      <a:pt x="4" y="190"/>
                    </a:lnTo>
                    <a:lnTo>
                      <a:pt x="3" y="190"/>
                    </a:lnTo>
                    <a:lnTo>
                      <a:pt x="3" y="189"/>
                    </a:lnTo>
                    <a:lnTo>
                      <a:pt x="2" y="188"/>
                    </a:lnTo>
                    <a:lnTo>
                      <a:pt x="2" y="187"/>
                    </a:lnTo>
                    <a:lnTo>
                      <a:pt x="1" y="186"/>
                    </a:lnTo>
                    <a:lnTo>
                      <a:pt x="1" y="185"/>
                    </a:lnTo>
                    <a:lnTo>
                      <a:pt x="1" y="184"/>
                    </a:lnTo>
                    <a:lnTo>
                      <a:pt x="1" y="183"/>
                    </a:lnTo>
                    <a:lnTo>
                      <a:pt x="0" y="183"/>
                    </a:lnTo>
                    <a:lnTo>
                      <a:pt x="0" y="182"/>
                    </a:lnTo>
                    <a:lnTo>
                      <a:pt x="0" y="181"/>
                    </a:lnTo>
                    <a:lnTo>
                      <a:pt x="0" y="180"/>
                    </a:lnTo>
                    <a:lnTo>
                      <a:pt x="0" y="101"/>
                    </a:lnTo>
                    <a:lnTo>
                      <a:pt x="0" y="100"/>
                    </a:lnTo>
                    <a:lnTo>
                      <a:pt x="0" y="99"/>
                    </a:lnTo>
                    <a:lnTo>
                      <a:pt x="0" y="98"/>
                    </a:lnTo>
                    <a:lnTo>
                      <a:pt x="0" y="97"/>
                    </a:lnTo>
                    <a:lnTo>
                      <a:pt x="1" y="96"/>
                    </a:lnTo>
                    <a:lnTo>
                      <a:pt x="1" y="95"/>
                    </a:lnTo>
                    <a:lnTo>
                      <a:pt x="1" y="94"/>
                    </a:lnTo>
                    <a:lnTo>
                      <a:pt x="1" y="93"/>
                    </a:lnTo>
                    <a:lnTo>
                      <a:pt x="1" y="92"/>
                    </a:lnTo>
                    <a:lnTo>
                      <a:pt x="1" y="91"/>
                    </a:lnTo>
                    <a:lnTo>
                      <a:pt x="2" y="90"/>
                    </a:lnTo>
                    <a:lnTo>
                      <a:pt x="2" y="89"/>
                    </a:lnTo>
                    <a:lnTo>
                      <a:pt x="2" y="88"/>
                    </a:lnTo>
                    <a:lnTo>
                      <a:pt x="3" y="87"/>
                    </a:lnTo>
                    <a:lnTo>
                      <a:pt x="3" y="86"/>
                    </a:lnTo>
                    <a:lnTo>
                      <a:pt x="3" y="85"/>
                    </a:lnTo>
                    <a:lnTo>
                      <a:pt x="4" y="84"/>
                    </a:lnTo>
                    <a:lnTo>
                      <a:pt x="4" y="83"/>
                    </a:lnTo>
                    <a:lnTo>
                      <a:pt x="5" y="82"/>
                    </a:lnTo>
                    <a:lnTo>
                      <a:pt x="5" y="81"/>
                    </a:lnTo>
                    <a:lnTo>
                      <a:pt x="6" y="80"/>
                    </a:lnTo>
                    <a:lnTo>
                      <a:pt x="7" y="79"/>
                    </a:lnTo>
                    <a:lnTo>
                      <a:pt x="7" y="78"/>
                    </a:lnTo>
                    <a:lnTo>
                      <a:pt x="8" y="78"/>
                    </a:lnTo>
                    <a:lnTo>
                      <a:pt x="9" y="77"/>
                    </a:lnTo>
                    <a:lnTo>
                      <a:pt x="9" y="76"/>
                    </a:lnTo>
                    <a:lnTo>
                      <a:pt x="10" y="76"/>
                    </a:lnTo>
                    <a:lnTo>
                      <a:pt x="10" y="75"/>
                    </a:lnTo>
                    <a:lnTo>
                      <a:pt x="11" y="74"/>
                    </a:lnTo>
                    <a:lnTo>
                      <a:pt x="12" y="74"/>
                    </a:lnTo>
                    <a:lnTo>
                      <a:pt x="12" y="73"/>
                    </a:lnTo>
                    <a:lnTo>
                      <a:pt x="13" y="73"/>
                    </a:lnTo>
                    <a:lnTo>
                      <a:pt x="14" y="72"/>
                    </a:lnTo>
                    <a:lnTo>
                      <a:pt x="15" y="71"/>
                    </a:lnTo>
                    <a:lnTo>
                      <a:pt x="16" y="70"/>
                    </a:lnTo>
                    <a:lnTo>
                      <a:pt x="17" y="70"/>
                    </a:lnTo>
                    <a:lnTo>
                      <a:pt x="18" y="70"/>
                    </a:lnTo>
                    <a:lnTo>
                      <a:pt x="19" y="69"/>
                    </a:lnTo>
                    <a:lnTo>
                      <a:pt x="20" y="68"/>
                    </a:lnTo>
                    <a:lnTo>
                      <a:pt x="21" y="68"/>
                    </a:lnTo>
                    <a:lnTo>
                      <a:pt x="22" y="68"/>
                    </a:lnTo>
                    <a:lnTo>
                      <a:pt x="23" y="67"/>
                    </a:lnTo>
                    <a:lnTo>
                      <a:pt x="24" y="67"/>
                    </a:lnTo>
                    <a:lnTo>
                      <a:pt x="25" y="67"/>
                    </a:lnTo>
                    <a:lnTo>
                      <a:pt x="26" y="66"/>
                    </a:lnTo>
                    <a:lnTo>
                      <a:pt x="27" y="66"/>
                    </a:lnTo>
                    <a:lnTo>
                      <a:pt x="28" y="66"/>
                    </a:lnTo>
                    <a:lnTo>
                      <a:pt x="29" y="66"/>
                    </a:lnTo>
                    <a:lnTo>
                      <a:pt x="30" y="65"/>
                    </a:lnTo>
                    <a:lnTo>
                      <a:pt x="31" y="65"/>
                    </a:lnTo>
                    <a:lnTo>
                      <a:pt x="32" y="65"/>
                    </a:lnTo>
                    <a:lnTo>
                      <a:pt x="33" y="65"/>
                    </a:lnTo>
                    <a:lnTo>
                      <a:pt x="34" y="65"/>
                    </a:lnTo>
                    <a:lnTo>
                      <a:pt x="35" y="65"/>
                    </a:lnTo>
                    <a:lnTo>
                      <a:pt x="36" y="65"/>
                    </a:lnTo>
                    <a:lnTo>
                      <a:pt x="37" y="65"/>
                    </a:lnTo>
                    <a:lnTo>
                      <a:pt x="38" y="65"/>
                    </a:lnTo>
                    <a:lnTo>
                      <a:pt x="39" y="65"/>
                    </a:lnTo>
                    <a:lnTo>
                      <a:pt x="41" y="65"/>
                    </a:lnTo>
                    <a:lnTo>
                      <a:pt x="41" y="64"/>
                    </a:lnTo>
                    <a:lnTo>
                      <a:pt x="42" y="64"/>
                    </a:lnTo>
                    <a:lnTo>
                      <a:pt x="43" y="64"/>
                    </a:lnTo>
                    <a:lnTo>
                      <a:pt x="44" y="64"/>
                    </a:lnTo>
                    <a:lnTo>
                      <a:pt x="45" y="64"/>
                    </a:lnTo>
                    <a:lnTo>
                      <a:pt x="46" y="64"/>
                    </a:lnTo>
                    <a:lnTo>
                      <a:pt x="47" y="65"/>
                    </a:lnTo>
                    <a:lnTo>
                      <a:pt x="48" y="65"/>
                    </a:lnTo>
                    <a:lnTo>
                      <a:pt x="48" y="64"/>
                    </a:lnTo>
                    <a:lnTo>
                      <a:pt x="48" y="63"/>
                    </a:lnTo>
                    <a:lnTo>
                      <a:pt x="49" y="63"/>
                    </a:lnTo>
                    <a:lnTo>
                      <a:pt x="48" y="63"/>
                    </a:lnTo>
                    <a:lnTo>
                      <a:pt x="48" y="62"/>
                    </a:lnTo>
                    <a:lnTo>
                      <a:pt x="47" y="62"/>
                    </a:lnTo>
                    <a:lnTo>
                      <a:pt x="46" y="62"/>
                    </a:lnTo>
                    <a:lnTo>
                      <a:pt x="45" y="61"/>
                    </a:lnTo>
                    <a:lnTo>
                      <a:pt x="44" y="61"/>
                    </a:lnTo>
                    <a:lnTo>
                      <a:pt x="43" y="61"/>
                    </a:lnTo>
                    <a:lnTo>
                      <a:pt x="43" y="60"/>
                    </a:lnTo>
                    <a:lnTo>
                      <a:pt x="42" y="60"/>
                    </a:lnTo>
                    <a:lnTo>
                      <a:pt x="41" y="59"/>
                    </a:lnTo>
                    <a:lnTo>
                      <a:pt x="40" y="59"/>
                    </a:lnTo>
                    <a:lnTo>
                      <a:pt x="39" y="58"/>
                    </a:lnTo>
                    <a:lnTo>
                      <a:pt x="38" y="57"/>
                    </a:lnTo>
                    <a:lnTo>
                      <a:pt x="37" y="57"/>
                    </a:lnTo>
                    <a:lnTo>
                      <a:pt x="37" y="56"/>
                    </a:lnTo>
                    <a:lnTo>
                      <a:pt x="36" y="56"/>
                    </a:lnTo>
                    <a:lnTo>
                      <a:pt x="36" y="55"/>
                    </a:lnTo>
                    <a:lnTo>
                      <a:pt x="35" y="55"/>
                    </a:lnTo>
                    <a:lnTo>
                      <a:pt x="34" y="54"/>
                    </a:lnTo>
                    <a:lnTo>
                      <a:pt x="33" y="53"/>
                    </a:lnTo>
                    <a:lnTo>
                      <a:pt x="32" y="52"/>
                    </a:lnTo>
                    <a:lnTo>
                      <a:pt x="32" y="51"/>
                    </a:lnTo>
                    <a:lnTo>
                      <a:pt x="31" y="51"/>
                    </a:lnTo>
                    <a:lnTo>
                      <a:pt x="31" y="50"/>
                    </a:lnTo>
                    <a:lnTo>
                      <a:pt x="30" y="50"/>
                    </a:lnTo>
                    <a:lnTo>
                      <a:pt x="30" y="49"/>
                    </a:lnTo>
                    <a:lnTo>
                      <a:pt x="30" y="48"/>
                    </a:lnTo>
                    <a:lnTo>
                      <a:pt x="29" y="48"/>
                    </a:lnTo>
                    <a:lnTo>
                      <a:pt x="29" y="47"/>
                    </a:lnTo>
                    <a:lnTo>
                      <a:pt x="29" y="46"/>
                    </a:lnTo>
                    <a:lnTo>
                      <a:pt x="28" y="46"/>
                    </a:lnTo>
                    <a:lnTo>
                      <a:pt x="28" y="45"/>
                    </a:lnTo>
                    <a:lnTo>
                      <a:pt x="28" y="44"/>
                    </a:lnTo>
                    <a:lnTo>
                      <a:pt x="27" y="44"/>
                    </a:lnTo>
                    <a:lnTo>
                      <a:pt x="27" y="43"/>
                    </a:lnTo>
                    <a:lnTo>
                      <a:pt x="27" y="42"/>
                    </a:lnTo>
                    <a:lnTo>
                      <a:pt x="27" y="41"/>
                    </a:lnTo>
                    <a:lnTo>
                      <a:pt x="26" y="41"/>
                    </a:lnTo>
                    <a:lnTo>
                      <a:pt x="26" y="40"/>
                    </a:lnTo>
                    <a:lnTo>
                      <a:pt x="26" y="39"/>
                    </a:lnTo>
                    <a:lnTo>
                      <a:pt x="26" y="38"/>
                    </a:lnTo>
                    <a:lnTo>
                      <a:pt x="26" y="37"/>
                    </a:lnTo>
                    <a:lnTo>
                      <a:pt x="25" y="36"/>
                    </a:lnTo>
                    <a:lnTo>
                      <a:pt x="25" y="35"/>
                    </a:lnTo>
                    <a:lnTo>
                      <a:pt x="25" y="34"/>
                    </a:lnTo>
                    <a:lnTo>
                      <a:pt x="25" y="33"/>
                    </a:lnTo>
                    <a:lnTo>
                      <a:pt x="25" y="32"/>
                    </a:lnTo>
                    <a:lnTo>
                      <a:pt x="25" y="31"/>
                    </a:lnTo>
                    <a:lnTo>
                      <a:pt x="25" y="30"/>
                    </a:lnTo>
                    <a:lnTo>
                      <a:pt x="25" y="29"/>
                    </a:lnTo>
                    <a:lnTo>
                      <a:pt x="25" y="28"/>
                    </a:lnTo>
                    <a:lnTo>
                      <a:pt x="25" y="27"/>
                    </a:lnTo>
                    <a:lnTo>
                      <a:pt x="26" y="26"/>
                    </a:lnTo>
                    <a:lnTo>
                      <a:pt x="26" y="25"/>
                    </a:lnTo>
                    <a:lnTo>
                      <a:pt x="26" y="24"/>
                    </a:lnTo>
                    <a:lnTo>
                      <a:pt x="26" y="23"/>
                    </a:lnTo>
                    <a:lnTo>
                      <a:pt x="27" y="22"/>
                    </a:lnTo>
                    <a:lnTo>
                      <a:pt x="27" y="21"/>
                    </a:lnTo>
                    <a:lnTo>
                      <a:pt x="27" y="20"/>
                    </a:lnTo>
                    <a:lnTo>
                      <a:pt x="28" y="19"/>
                    </a:lnTo>
                    <a:lnTo>
                      <a:pt x="28" y="18"/>
                    </a:lnTo>
                    <a:lnTo>
                      <a:pt x="29" y="17"/>
                    </a:lnTo>
                    <a:lnTo>
                      <a:pt x="29" y="16"/>
                    </a:lnTo>
                    <a:lnTo>
                      <a:pt x="30" y="15"/>
                    </a:lnTo>
                    <a:lnTo>
                      <a:pt x="30" y="14"/>
                    </a:lnTo>
                    <a:lnTo>
                      <a:pt x="31" y="14"/>
                    </a:lnTo>
                    <a:lnTo>
                      <a:pt x="31" y="13"/>
                    </a:lnTo>
                    <a:lnTo>
                      <a:pt x="32" y="13"/>
                    </a:lnTo>
                    <a:lnTo>
                      <a:pt x="32" y="12"/>
                    </a:lnTo>
                    <a:lnTo>
                      <a:pt x="33" y="11"/>
                    </a:lnTo>
                    <a:lnTo>
                      <a:pt x="34" y="10"/>
                    </a:lnTo>
                    <a:lnTo>
                      <a:pt x="35" y="9"/>
                    </a:lnTo>
                    <a:lnTo>
                      <a:pt x="36" y="8"/>
                    </a:lnTo>
                    <a:lnTo>
                      <a:pt x="37" y="7"/>
                    </a:lnTo>
                    <a:lnTo>
                      <a:pt x="38" y="6"/>
                    </a:lnTo>
                    <a:lnTo>
                      <a:pt x="39" y="6"/>
                    </a:lnTo>
                    <a:lnTo>
                      <a:pt x="40" y="5"/>
                    </a:lnTo>
                    <a:lnTo>
                      <a:pt x="41" y="4"/>
                    </a:lnTo>
                    <a:lnTo>
                      <a:pt x="42" y="4"/>
                    </a:lnTo>
                    <a:lnTo>
                      <a:pt x="43" y="3"/>
                    </a:lnTo>
                    <a:lnTo>
                      <a:pt x="44" y="3"/>
                    </a:lnTo>
                    <a:lnTo>
                      <a:pt x="45" y="3"/>
                    </a:lnTo>
                    <a:lnTo>
                      <a:pt x="45" y="2"/>
                    </a:lnTo>
                    <a:lnTo>
                      <a:pt x="46" y="2"/>
                    </a:lnTo>
                    <a:lnTo>
                      <a:pt x="47" y="2"/>
                    </a:lnTo>
                    <a:lnTo>
                      <a:pt x="48" y="1"/>
                    </a:lnTo>
                    <a:lnTo>
                      <a:pt x="49" y="1"/>
                    </a:lnTo>
                    <a:lnTo>
                      <a:pt x="50" y="1"/>
                    </a:lnTo>
                    <a:lnTo>
                      <a:pt x="51" y="1"/>
                    </a:lnTo>
                    <a:lnTo>
                      <a:pt x="52" y="1"/>
                    </a:lnTo>
                    <a:lnTo>
                      <a:pt x="53" y="1"/>
                    </a:lnTo>
                    <a:lnTo>
                      <a:pt x="53" y="0"/>
                    </a:lnTo>
                    <a:lnTo>
                      <a:pt x="54" y="0"/>
                    </a:lnTo>
                    <a:lnTo>
                      <a:pt x="55" y="0"/>
                    </a:lnTo>
                    <a:lnTo>
                      <a:pt x="56" y="0"/>
                    </a:lnTo>
                    <a:lnTo>
                      <a:pt x="57" y="0"/>
                    </a:lnTo>
                    <a:lnTo>
                      <a:pt x="58" y="0"/>
                    </a:lnTo>
                    <a:lnTo>
                      <a:pt x="59" y="0"/>
                    </a:lnTo>
                    <a:lnTo>
                      <a:pt x="60" y="0"/>
                    </a:lnTo>
                    <a:lnTo>
                      <a:pt x="60" y="1"/>
                    </a:lnTo>
                    <a:lnTo>
                      <a:pt x="61" y="1"/>
                    </a:lnTo>
                    <a:lnTo>
                      <a:pt x="62" y="1"/>
                    </a:lnTo>
                    <a:lnTo>
                      <a:pt x="63" y="1"/>
                    </a:lnTo>
                    <a:lnTo>
                      <a:pt x="64" y="1"/>
                    </a:lnTo>
                    <a:lnTo>
                      <a:pt x="65" y="1"/>
                    </a:lnTo>
                    <a:lnTo>
                      <a:pt x="66" y="2"/>
                    </a:lnTo>
                    <a:lnTo>
                      <a:pt x="67" y="2"/>
                    </a:lnTo>
                    <a:lnTo>
                      <a:pt x="68" y="2"/>
                    </a:lnTo>
                    <a:lnTo>
                      <a:pt x="69" y="3"/>
                    </a:lnTo>
                    <a:lnTo>
                      <a:pt x="70" y="3"/>
                    </a:lnTo>
                    <a:lnTo>
                      <a:pt x="71" y="4"/>
                    </a:lnTo>
                    <a:lnTo>
                      <a:pt x="72" y="4"/>
                    </a:lnTo>
                    <a:lnTo>
                      <a:pt x="73" y="5"/>
                    </a:lnTo>
                    <a:lnTo>
                      <a:pt x="74" y="6"/>
                    </a:lnTo>
                    <a:lnTo>
                      <a:pt x="75" y="6"/>
                    </a:lnTo>
                    <a:lnTo>
                      <a:pt x="76" y="7"/>
                    </a:lnTo>
                    <a:lnTo>
                      <a:pt x="77" y="8"/>
                    </a:lnTo>
                    <a:lnTo>
                      <a:pt x="78" y="8"/>
                    </a:lnTo>
                    <a:lnTo>
                      <a:pt x="78" y="9"/>
                    </a:lnTo>
                    <a:lnTo>
                      <a:pt x="79" y="10"/>
                    </a:lnTo>
                    <a:lnTo>
                      <a:pt x="80" y="11"/>
                    </a:lnTo>
                    <a:lnTo>
                      <a:pt x="81" y="12"/>
                    </a:lnTo>
                    <a:lnTo>
                      <a:pt x="81" y="13"/>
                    </a:lnTo>
                    <a:lnTo>
                      <a:pt x="82" y="13"/>
                    </a:lnTo>
                    <a:lnTo>
                      <a:pt x="82" y="14"/>
                    </a:lnTo>
                    <a:lnTo>
                      <a:pt x="83" y="14"/>
                    </a:lnTo>
                    <a:lnTo>
                      <a:pt x="83" y="15"/>
                    </a:lnTo>
                    <a:lnTo>
                      <a:pt x="84" y="16"/>
                    </a:lnTo>
                    <a:lnTo>
                      <a:pt x="84" y="17"/>
                    </a:lnTo>
                    <a:lnTo>
                      <a:pt x="85" y="18"/>
                    </a:lnTo>
                    <a:lnTo>
                      <a:pt x="85" y="19"/>
                    </a:lnTo>
                    <a:lnTo>
                      <a:pt x="86" y="20"/>
                    </a:lnTo>
                    <a:lnTo>
                      <a:pt x="86" y="21"/>
                    </a:lnTo>
                    <a:lnTo>
                      <a:pt x="87" y="22"/>
                    </a:lnTo>
                    <a:lnTo>
                      <a:pt x="87" y="23"/>
                    </a:lnTo>
                    <a:lnTo>
                      <a:pt x="87" y="24"/>
                    </a:lnTo>
                    <a:lnTo>
                      <a:pt x="87" y="25"/>
                    </a:lnTo>
                    <a:lnTo>
                      <a:pt x="87" y="26"/>
                    </a:lnTo>
                    <a:lnTo>
                      <a:pt x="88" y="26"/>
                    </a:lnTo>
                    <a:lnTo>
                      <a:pt x="88" y="27"/>
                    </a:lnTo>
                    <a:lnTo>
                      <a:pt x="88" y="28"/>
                    </a:lnTo>
                    <a:lnTo>
                      <a:pt x="88" y="29"/>
                    </a:lnTo>
                    <a:lnTo>
                      <a:pt x="88" y="30"/>
                    </a:lnTo>
                    <a:lnTo>
                      <a:pt x="88" y="31"/>
                    </a:lnTo>
                    <a:lnTo>
                      <a:pt x="88" y="32"/>
                    </a:lnTo>
                    <a:lnTo>
                      <a:pt x="88" y="33"/>
                    </a:lnTo>
                    <a:lnTo>
                      <a:pt x="88" y="34"/>
                    </a:lnTo>
                    <a:lnTo>
                      <a:pt x="88" y="35"/>
                    </a:lnTo>
                    <a:lnTo>
                      <a:pt x="88" y="36"/>
                    </a:lnTo>
                    <a:lnTo>
                      <a:pt x="88" y="37"/>
                    </a:lnTo>
                    <a:lnTo>
                      <a:pt x="87" y="38"/>
                    </a:lnTo>
                    <a:lnTo>
                      <a:pt x="87" y="39"/>
                    </a:lnTo>
                    <a:lnTo>
                      <a:pt x="87" y="40"/>
                    </a:lnTo>
                    <a:lnTo>
                      <a:pt x="87" y="41"/>
                    </a:lnTo>
                    <a:lnTo>
                      <a:pt x="86" y="42"/>
                    </a:lnTo>
                    <a:lnTo>
                      <a:pt x="86" y="43"/>
                    </a:lnTo>
                    <a:lnTo>
                      <a:pt x="86" y="44"/>
                    </a:lnTo>
                    <a:lnTo>
                      <a:pt x="85" y="44"/>
                    </a:lnTo>
                    <a:lnTo>
                      <a:pt x="85" y="45"/>
                    </a:lnTo>
                    <a:lnTo>
                      <a:pt x="85" y="46"/>
                    </a:lnTo>
                    <a:lnTo>
                      <a:pt x="84" y="47"/>
                    </a:lnTo>
                    <a:lnTo>
                      <a:pt x="84" y="48"/>
                    </a:lnTo>
                    <a:lnTo>
                      <a:pt x="83" y="48"/>
                    </a:lnTo>
                    <a:lnTo>
                      <a:pt x="83" y="49"/>
                    </a:lnTo>
                    <a:lnTo>
                      <a:pt x="83" y="50"/>
                    </a:lnTo>
                    <a:lnTo>
                      <a:pt x="82" y="50"/>
                    </a:lnTo>
                    <a:lnTo>
                      <a:pt x="82" y="51"/>
                    </a:lnTo>
                    <a:lnTo>
                      <a:pt x="81" y="51"/>
                    </a:lnTo>
                    <a:lnTo>
                      <a:pt x="81" y="52"/>
                    </a:lnTo>
                    <a:lnTo>
                      <a:pt x="80" y="52"/>
                    </a:lnTo>
                    <a:lnTo>
                      <a:pt x="80" y="53"/>
                    </a:lnTo>
                    <a:lnTo>
                      <a:pt x="79" y="53"/>
                    </a:lnTo>
                    <a:lnTo>
                      <a:pt x="79" y="54"/>
                    </a:lnTo>
                    <a:lnTo>
                      <a:pt x="78" y="55"/>
                    </a:lnTo>
                    <a:lnTo>
                      <a:pt x="77" y="56"/>
                    </a:lnTo>
                    <a:lnTo>
                      <a:pt x="76" y="56"/>
                    </a:lnTo>
                    <a:lnTo>
                      <a:pt x="76" y="57"/>
                    </a:lnTo>
                    <a:lnTo>
                      <a:pt x="75" y="57"/>
                    </a:lnTo>
                    <a:lnTo>
                      <a:pt x="74" y="58"/>
                    </a:lnTo>
                    <a:lnTo>
                      <a:pt x="73" y="59"/>
                    </a:lnTo>
                    <a:lnTo>
                      <a:pt x="72" y="59"/>
                    </a:lnTo>
                    <a:lnTo>
                      <a:pt x="72" y="60"/>
                    </a:lnTo>
                    <a:lnTo>
                      <a:pt x="71" y="60"/>
                    </a:lnTo>
                    <a:lnTo>
                      <a:pt x="70" y="60"/>
                    </a:lnTo>
                    <a:lnTo>
                      <a:pt x="69" y="61"/>
                    </a:lnTo>
                    <a:lnTo>
                      <a:pt x="68" y="61"/>
                    </a:lnTo>
                    <a:lnTo>
                      <a:pt x="67" y="62"/>
                    </a:lnTo>
                    <a:lnTo>
                      <a:pt x="66" y="62"/>
                    </a:lnTo>
                    <a:lnTo>
                      <a:pt x="65" y="62"/>
                    </a:lnTo>
                    <a:lnTo>
                      <a:pt x="64" y="63"/>
                    </a:lnTo>
                    <a:lnTo>
                      <a:pt x="63" y="63"/>
                    </a:lnTo>
                    <a:lnTo>
                      <a:pt x="63" y="64"/>
                    </a:lnTo>
                    <a:lnTo>
                      <a:pt x="64" y="65"/>
                    </a:lnTo>
                    <a:close/>
                  </a:path>
                </a:pathLst>
              </a:custGeom>
              <a:solidFill>
                <a:schemeClr val="bg1"/>
              </a:solidFill>
              <a:ln w="9525">
                <a:noFill/>
                <a:round/>
              </a:ln>
              <a:effectLst>
                <a:outerShdw blurRad="50800" dist="38100" dir="5400000" algn="t" rotWithShape="0">
                  <a:prstClr val="black">
                    <a:alpha val="40000"/>
                  </a:prstClr>
                </a:outerShdw>
              </a:effectLst>
            </p:spPr>
            <p:txBody>
              <a:bodyPr/>
              <a:lstStyle/>
              <a:p>
                <a:pPr>
                  <a:lnSpc>
                    <a:spcPct val="100000"/>
                  </a:lnSpc>
                  <a:spcBef>
                    <a:spcPct val="0"/>
                  </a:spcBef>
                  <a:buClrTx/>
                  <a:buSzTx/>
                  <a:buFontTx/>
                  <a:buNone/>
                </a:pPr>
                <a:endParaRPr lang="en-US"/>
              </a:p>
            </p:txBody>
          </p:sp>
          <p:sp>
            <p:nvSpPr>
              <p:cNvPr id="9" name="Freeform 33"/>
              <p:cNvSpPr/>
              <p:nvPr/>
            </p:nvSpPr>
            <p:spPr bwMode="auto">
              <a:xfrm>
                <a:off x="4312438" y="3985474"/>
                <a:ext cx="176213" cy="492125"/>
              </a:xfrm>
              <a:custGeom>
                <a:avLst/>
                <a:gdLst>
                  <a:gd name="T0" fmla="*/ 2147483647 w 111"/>
                  <a:gd name="T1" fmla="*/ 2147483647 h 310"/>
                  <a:gd name="T2" fmla="*/ 2147483647 w 111"/>
                  <a:gd name="T3" fmla="*/ 2147483647 h 310"/>
                  <a:gd name="T4" fmla="*/ 2147483647 w 111"/>
                  <a:gd name="T5" fmla="*/ 2147483647 h 310"/>
                  <a:gd name="T6" fmla="*/ 2147483647 w 111"/>
                  <a:gd name="T7" fmla="*/ 2147483647 h 310"/>
                  <a:gd name="T8" fmla="*/ 2147483647 w 111"/>
                  <a:gd name="T9" fmla="*/ 2147483647 h 310"/>
                  <a:gd name="T10" fmla="*/ 2147483647 w 111"/>
                  <a:gd name="T11" fmla="*/ 2147483647 h 310"/>
                  <a:gd name="T12" fmla="*/ 2147483647 w 111"/>
                  <a:gd name="T13" fmla="*/ 2147483647 h 310"/>
                  <a:gd name="T14" fmla="*/ 2147483647 w 111"/>
                  <a:gd name="T15" fmla="*/ 2147483647 h 310"/>
                  <a:gd name="T16" fmla="*/ 2147483647 w 111"/>
                  <a:gd name="T17" fmla="*/ 2147483647 h 310"/>
                  <a:gd name="T18" fmla="*/ 2147483647 w 111"/>
                  <a:gd name="T19" fmla="*/ 2147483647 h 310"/>
                  <a:gd name="T20" fmla="*/ 2147483647 w 111"/>
                  <a:gd name="T21" fmla="*/ 2147483647 h 310"/>
                  <a:gd name="T22" fmla="*/ 2147483647 w 111"/>
                  <a:gd name="T23" fmla="*/ 2147483647 h 310"/>
                  <a:gd name="T24" fmla="*/ 2147483647 w 111"/>
                  <a:gd name="T25" fmla="*/ 2147483647 h 310"/>
                  <a:gd name="T26" fmla="*/ 2147483647 w 111"/>
                  <a:gd name="T27" fmla="*/ 2147483647 h 310"/>
                  <a:gd name="T28" fmla="*/ 2147483647 w 111"/>
                  <a:gd name="T29" fmla="*/ 2147483647 h 310"/>
                  <a:gd name="T30" fmla="*/ 2147483647 w 111"/>
                  <a:gd name="T31" fmla="*/ 2147483647 h 310"/>
                  <a:gd name="T32" fmla="*/ 2147483647 w 111"/>
                  <a:gd name="T33" fmla="*/ 2147483647 h 310"/>
                  <a:gd name="T34" fmla="*/ 2147483647 w 111"/>
                  <a:gd name="T35" fmla="*/ 2147483647 h 310"/>
                  <a:gd name="T36" fmla="*/ 2147483647 w 111"/>
                  <a:gd name="T37" fmla="*/ 2147483647 h 310"/>
                  <a:gd name="T38" fmla="*/ 2147483647 w 111"/>
                  <a:gd name="T39" fmla="*/ 2147483647 h 310"/>
                  <a:gd name="T40" fmla="*/ 0 w 111"/>
                  <a:gd name="T41" fmla="*/ 2147483647 h 310"/>
                  <a:gd name="T42" fmla="*/ 0 w 111"/>
                  <a:gd name="T43" fmla="*/ 2147483647 h 310"/>
                  <a:gd name="T44" fmla="*/ 2147483647 w 111"/>
                  <a:gd name="T45" fmla="*/ 2147483647 h 310"/>
                  <a:gd name="T46" fmla="*/ 2147483647 w 111"/>
                  <a:gd name="T47" fmla="*/ 2147483647 h 310"/>
                  <a:gd name="T48" fmla="*/ 2147483647 w 111"/>
                  <a:gd name="T49" fmla="*/ 2147483647 h 310"/>
                  <a:gd name="T50" fmla="*/ 2147483647 w 111"/>
                  <a:gd name="T51" fmla="*/ 2147483647 h 310"/>
                  <a:gd name="T52" fmla="*/ 2147483647 w 111"/>
                  <a:gd name="T53" fmla="*/ 2147483647 h 310"/>
                  <a:gd name="T54" fmla="*/ 2147483647 w 111"/>
                  <a:gd name="T55" fmla="*/ 2147483647 h 310"/>
                  <a:gd name="T56" fmla="*/ 2147483647 w 111"/>
                  <a:gd name="T57" fmla="*/ 2147483647 h 310"/>
                  <a:gd name="T58" fmla="*/ 2147483647 w 111"/>
                  <a:gd name="T59" fmla="*/ 2147483647 h 310"/>
                  <a:gd name="T60" fmla="*/ 2147483647 w 111"/>
                  <a:gd name="T61" fmla="*/ 2147483647 h 310"/>
                  <a:gd name="T62" fmla="*/ 2147483647 w 111"/>
                  <a:gd name="T63" fmla="*/ 2147483647 h 310"/>
                  <a:gd name="T64" fmla="*/ 2147483647 w 111"/>
                  <a:gd name="T65" fmla="*/ 2147483647 h 310"/>
                  <a:gd name="T66" fmla="*/ 2147483647 w 111"/>
                  <a:gd name="T67" fmla="*/ 2147483647 h 310"/>
                  <a:gd name="T68" fmla="*/ 2147483647 w 111"/>
                  <a:gd name="T69" fmla="*/ 2147483647 h 310"/>
                  <a:gd name="T70" fmla="*/ 2147483647 w 111"/>
                  <a:gd name="T71" fmla="*/ 2147483647 h 310"/>
                  <a:gd name="T72" fmla="*/ 2147483647 w 111"/>
                  <a:gd name="T73" fmla="*/ 2147483647 h 310"/>
                  <a:gd name="T74" fmla="*/ 2147483647 w 111"/>
                  <a:gd name="T75" fmla="*/ 2147483647 h 310"/>
                  <a:gd name="T76" fmla="*/ 2147483647 w 111"/>
                  <a:gd name="T77" fmla="*/ 2147483647 h 310"/>
                  <a:gd name="T78" fmla="*/ 2147483647 w 111"/>
                  <a:gd name="T79" fmla="*/ 2147483647 h 310"/>
                  <a:gd name="T80" fmla="*/ 2147483647 w 111"/>
                  <a:gd name="T81" fmla="*/ 2147483647 h 310"/>
                  <a:gd name="T82" fmla="*/ 2147483647 w 111"/>
                  <a:gd name="T83" fmla="*/ 2147483647 h 310"/>
                  <a:gd name="T84" fmla="*/ 2147483647 w 111"/>
                  <a:gd name="T85" fmla="*/ 2147483647 h 310"/>
                  <a:gd name="T86" fmla="*/ 2147483647 w 111"/>
                  <a:gd name="T87" fmla="*/ 2147483647 h 310"/>
                  <a:gd name="T88" fmla="*/ 2147483647 w 111"/>
                  <a:gd name="T89" fmla="*/ 2147483647 h 310"/>
                  <a:gd name="T90" fmla="*/ 2147483647 w 111"/>
                  <a:gd name="T91" fmla="*/ 0 h 310"/>
                  <a:gd name="T92" fmla="*/ 2147483647 w 111"/>
                  <a:gd name="T93" fmla="*/ 2147483647 h 310"/>
                  <a:gd name="T94" fmla="*/ 2147483647 w 111"/>
                  <a:gd name="T95" fmla="*/ 2147483647 h 310"/>
                  <a:gd name="T96" fmla="*/ 2147483647 w 111"/>
                  <a:gd name="T97" fmla="*/ 2147483647 h 310"/>
                  <a:gd name="T98" fmla="*/ 2147483647 w 111"/>
                  <a:gd name="T99" fmla="*/ 2147483647 h 310"/>
                  <a:gd name="T100" fmla="*/ 2147483647 w 111"/>
                  <a:gd name="T101" fmla="*/ 2147483647 h 310"/>
                  <a:gd name="T102" fmla="*/ 2147483647 w 111"/>
                  <a:gd name="T103" fmla="*/ 2147483647 h 310"/>
                  <a:gd name="T104" fmla="*/ 2147483647 w 111"/>
                  <a:gd name="T105" fmla="*/ 2147483647 h 310"/>
                  <a:gd name="T106" fmla="*/ 2147483647 w 111"/>
                  <a:gd name="T107" fmla="*/ 2147483647 h 310"/>
                  <a:gd name="T108" fmla="*/ 2147483647 w 111"/>
                  <a:gd name="T109" fmla="*/ 2147483647 h 310"/>
                  <a:gd name="T110" fmla="*/ 2147483647 w 111"/>
                  <a:gd name="T111" fmla="*/ 2147483647 h 310"/>
                  <a:gd name="T112" fmla="*/ 2147483647 w 111"/>
                  <a:gd name="T113" fmla="*/ 2147483647 h 310"/>
                  <a:gd name="T114" fmla="*/ 2147483647 w 111"/>
                  <a:gd name="T115" fmla="*/ 2147483647 h 310"/>
                  <a:gd name="T116" fmla="*/ 2147483647 w 111"/>
                  <a:gd name="T117" fmla="*/ 2147483647 h 310"/>
                  <a:gd name="T118" fmla="*/ 2147483647 w 111"/>
                  <a:gd name="T119" fmla="*/ 2147483647 h 310"/>
                  <a:gd name="T120" fmla="*/ 2147483647 w 111"/>
                  <a:gd name="T121" fmla="*/ 2147483647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
                  <a:gd name="T184" fmla="*/ 0 h 310"/>
                  <a:gd name="T185" fmla="*/ 111 w 111"/>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310">
                    <a:moveTo>
                      <a:pt x="63" y="65"/>
                    </a:moveTo>
                    <a:lnTo>
                      <a:pt x="77" y="65"/>
                    </a:lnTo>
                    <a:lnTo>
                      <a:pt x="78" y="65"/>
                    </a:lnTo>
                    <a:lnTo>
                      <a:pt x="79" y="65"/>
                    </a:lnTo>
                    <a:lnTo>
                      <a:pt x="80" y="65"/>
                    </a:lnTo>
                    <a:lnTo>
                      <a:pt x="81" y="65"/>
                    </a:lnTo>
                    <a:lnTo>
                      <a:pt x="82" y="65"/>
                    </a:lnTo>
                    <a:lnTo>
                      <a:pt x="83" y="65"/>
                    </a:lnTo>
                    <a:lnTo>
                      <a:pt x="84" y="65"/>
                    </a:lnTo>
                    <a:lnTo>
                      <a:pt x="85" y="66"/>
                    </a:lnTo>
                    <a:lnTo>
                      <a:pt x="86" y="66"/>
                    </a:lnTo>
                    <a:lnTo>
                      <a:pt x="87" y="66"/>
                    </a:lnTo>
                    <a:lnTo>
                      <a:pt x="88" y="67"/>
                    </a:lnTo>
                    <a:lnTo>
                      <a:pt x="89" y="67"/>
                    </a:lnTo>
                    <a:lnTo>
                      <a:pt x="90" y="68"/>
                    </a:lnTo>
                    <a:lnTo>
                      <a:pt x="91" y="68"/>
                    </a:lnTo>
                    <a:lnTo>
                      <a:pt x="92" y="69"/>
                    </a:lnTo>
                    <a:lnTo>
                      <a:pt x="93" y="69"/>
                    </a:lnTo>
                    <a:lnTo>
                      <a:pt x="94" y="70"/>
                    </a:lnTo>
                    <a:lnTo>
                      <a:pt x="95" y="71"/>
                    </a:lnTo>
                    <a:lnTo>
                      <a:pt x="96" y="71"/>
                    </a:lnTo>
                    <a:lnTo>
                      <a:pt x="96" y="72"/>
                    </a:lnTo>
                    <a:lnTo>
                      <a:pt x="97" y="73"/>
                    </a:lnTo>
                    <a:lnTo>
                      <a:pt x="98" y="73"/>
                    </a:lnTo>
                    <a:lnTo>
                      <a:pt x="98" y="74"/>
                    </a:lnTo>
                    <a:lnTo>
                      <a:pt x="99" y="74"/>
                    </a:lnTo>
                    <a:lnTo>
                      <a:pt x="100" y="75"/>
                    </a:lnTo>
                    <a:lnTo>
                      <a:pt x="101" y="76"/>
                    </a:lnTo>
                    <a:lnTo>
                      <a:pt x="101" y="77"/>
                    </a:lnTo>
                    <a:lnTo>
                      <a:pt x="102" y="77"/>
                    </a:lnTo>
                    <a:lnTo>
                      <a:pt x="102" y="78"/>
                    </a:lnTo>
                    <a:lnTo>
                      <a:pt x="103" y="79"/>
                    </a:lnTo>
                    <a:lnTo>
                      <a:pt x="104" y="79"/>
                    </a:lnTo>
                    <a:lnTo>
                      <a:pt x="104" y="80"/>
                    </a:lnTo>
                    <a:lnTo>
                      <a:pt x="105" y="81"/>
                    </a:lnTo>
                    <a:lnTo>
                      <a:pt x="105" y="82"/>
                    </a:lnTo>
                    <a:lnTo>
                      <a:pt x="106" y="82"/>
                    </a:lnTo>
                    <a:lnTo>
                      <a:pt x="106" y="83"/>
                    </a:lnTo>
                    <a:lnTo>
                      <a:pt x="107" y="84"/>
                    </a:lnTo>
                    <a:lnTo>
                      <a:pt x="107" y="85"/>
                    </a:lnTo>
                    <a:lnTo>
                      <a:pt x="108" y="86"/>
                    </a:lnTo>
                    <a:lnTo>
                      <a:pt x="108" y="87"/>
                    </a:lnTo>
                    <a:lnTo>
                      <a:pt x="108" y="88"/>
                    </a:lnTo>
                    <a:lnTo>
                      <a:pt x="109" y="89"/>
                    </a:lnTo>
                    <a:lnTo>
                      <a:pt x="109" y="90"/>
                    </a:lnTo>
                    <a:lnTo>
                      <a:pt x="110" y="91"/>
                    </a:lnTo>
                    <a:lnTo>
                      <a:pt x="110" y="92"/>
                    </a:lnTo>
                    <a:lnTo>
                      <a:pt x="110" y="93"/>
                    </a:lnTo>
                    <a:lnTo>
                      <a:pt x="110" y="94"/>
                    </a:lnTo>
                    <a:lnTo>
                      <a:pt x="111" y="95"/>
                    </a:lnTo>
                    <a:lnTo>
                      <a:pt x="111" y="96"/>
                    </a:lnTo>
                    <a:lnTo>
                      <a:pt x="111" y="97"/>
                    </a:lnTo>
                    <a:lnTo>
                      <a:pt x="111" y="98"/>
                    </a:lnTo>
                    <a:lnTo>
                      <a:pt x="111" y="99"/>
                    </a:lnTo>
                    <a:lnTo>
                      <a:pt x="111" y="100"/>
                    </a:lnTo>
                    <a:lnTo>
                      <a:pt x="111" y="101"/>
                    </a:lnTo>
                    <a:lnTo>
                      <a:pt x="111" y="175"/>
                    </a:lnTo>
                    <a:lnTo>
                      <a:pt x="111" y="176"/>
                    </a:lnTo>
                    <a:lnTo>
                      <a:pt x="111" y="177"/>
                    </a:lnTo>
                    <a:lnTo>
                      <a:pt x="111" y="178"/>
                    </a:lnTo>
                    <a:lnTo>
                      <a:pt x="111" y="179"/>
                    </a:lnTo>
                    <a:lnTo>
                      <a:pt x="111" y="180"/>
                    </a:lnTo>
                    <a:lnTo>
                      <a:pt x="111" y="181"/>
                    </a:lnTo>
                    <a:lnTo>
                      <a:pt x="110" y="181"/>
                    </a:lnTo>
                    <a:lnTo>
                      <a:pt x="110" y="182"/>
                    </a:lnTo>
                    <a:lnTo>
                      <a:pt x="110" y="183"/>
                    </a:lnTo>
                    <a:lnTo>
                      <a:pt x="110" y="184"/>
                    </a:lnTo>
                    <a:lnTo>
                      <a:pt x="110" y="185"/>
                    </a:lnTo>
                    <a:lnTo>
                      <a:pt x="109" y="185"/>
                    </a:lnTo>
                    <a:lnTo>
                      <a:pt x="109" y="186"/>
                    </a:lnTo>
                    <a:lnTo>
                      <a:pt x="109" y="187"/>
                    </a:lnTo>
                    <a:lnTo>
                      <a:pt x="108" y="188"/>
                    </a:lnTo>
                    <a:lnTo>
                      <a:pt x="108" y="189"/>
                    </a:lnTo>
                    <a:lnTo>
                      <a:pt x="107" y="190"/>
                    </a:lnTo>
                    <a:lnTo>
                      <a:pt x="107" y="191"/>
                    </a:lnTo>
                    <a:lnTo>
                      <a:pt x="106" y="191"/>
                    </a:lnTo>
                    <a:lnTo>
                      <a:pt x="106" y="192"/>
                    </a:lnTo>
                    <a:lnTo>
                      <a:pt x="105" y="193"/>
                    </a:lnTo>
                    <a:lnTo>
                      <a:pt x="104" y="194"/>
                    </a:lnTo>
                    <a:lnTo>
                      <a:pt x="104" y="195"/>
                    </a:lnTo>
                    <a:lnTo>
                      <a:pt x="103" y="195"/>
                    </a:lnTo>
                    <a:lnTo>
                      <a:pt x="103" y="196"/>
                    </a:lnTo>
                    <a:lnTo>
                      <a:pt x="102" y="196"/>
                    </a:lnTo>
                    <a:lnTo>
                      <a:pt x="102" y="197"/>
                    </a:lnTo>
                    <a:lnTo>
                      <a:pt x="101" y="197"/>
                    </a:lnTo>
                    <a:lnTo>
                      <a:pt x="100" y="197"/>
                    </a:lnTo>
                    <a:lnTo>
                      <a:pt x="100" y="198"/>
                    </a:lnTo>
                    <a:lnTo>
                      <a:pt x="99" y="198"/>
                    </a:lnTo>
                    <a:lnTo>
                      <a:pt x="99" y="199"/>
                    </a:lnTo>
                    <a:lnTo>
                      <a:pt x="98" y="199"/>
                    </a:lnTo>
                    <a:lnTo>
                      <a:pt x="97" y="200"/>
                    </a:lnTo>
                    <a:lnTo>
                      <a:pt x="96" y="200"/>
                    </a:lnTo>
                    <a:lnTo>
                      <a:pt x="96" y="201"/>
                    </a:lnTo>
                    <a:lnTo>
                      <a:pt x="95" y="201"/>
                    </a:lnTo>
                    <a:lnTo>
                      <a:pt x="94" y="202"/>
                    </a:lnTo>
                    <a:lnTo>
                      <a:pt x="93" y="202"/>
                    </a:lnTo>
                    <a:lnTo>
                      <a:pt x="92" y="202"/>
                    </a:lnTo>
                    <a:lnTo>
                      <a:pt x="91" y="203"/>
                    </a:lnTo>
                    <a:lnTo>
                      <a:pt x="90" y="203"/>
                    </a:lnTo>
                    <a:lnTo>
                      <a:pt x="89" y="203"/>
                    </a:lnTo>
                    <a:lnTo>
                      <a:pt x="88" y="204"/>
                    </a:lnTo>
                    <a:lnTo>
                      <a:pt x="87" y="204"/>
                    </a:lnTo>
                    <a:lnTo>
                      <a:pt x="86" y="204"/>
                    </a:lnTo>
                    <a:lnTo>
                      <a:pt x="85" y="204"/>
                    </a:lnTo>
                    <a:lnTo>
                      <a:pt x="84" y="205"/>
                    </a:lnTo>
                    <a:lnTo>
                      <a:pt x="83" y="205"/>
                    </a:lnTo>
                    <a:lnTo>
                      <a:pt x="83" y="310"/>
                    </a:lnTo>
                    <a:lnTo>
                      <a:pt x="27" y="310"/>
                    </a:lnTo>
                    <a:lnTo>
                      <a:pt x="27" y="205"/>
                    </a:lnTo>
                    <a:lnTo>
                      <a:pt x="26" y="205"/>
                    </a:lnTo>
                    <a:lnTo>
                      <a:pt x="24" y="204"/>
                    </a:lnTo>
                    <a:lnTo>
                      <a:pt x="23" y="204"/>
                    </a:lnTo>
                    <a:lnTo>
                      <a:pt x="22" y="203"/>
                    </a:lnTo>
                    <a:lnTo>
                      <a:pt x="21" y="203"/>
                    </a:lnTo>
                    <a:lnTo>
                      <a:pt x="20" y="203"/>
                    </a:lnTo>
                    <a:lnTo>
                      <a:pt x="20" y="202"/>
                    </a:lnTo>
                    <a:lnTo>
                      <a:pt x="19" y="202"/>
                    </a:lnTo>
                    <a:lnTo>
                      <a:pt x="18" y="202"/>
                    </a:lnTo>
                    <a:lnTo>
                      <a:pt x="17" y="201"/>
                    </a:lnTo>
                    <a:lnTo>
                      <a:pt x="16" y="201"/>
                    </a:lnTo>
                    <a:lnTo>
                      <a:pt x="15" y="200"/>
                    </a:lnTo>
                    <a:lnTo>
                      <a:pt x="14" y="200"/>
                    </a:lnTo>
                    <a:lnTo>
                      <a:pt x="13" y="199"/>
                    </a:lnTo>
                    <a:lnTo>
                      <a:pt x="12" y="199"/>
                    </a:lnTo>
                    <a:lnTo>
                      <a:pt x="12" y="198"/>
                    </a:lnTo>
                    <a:lnTo>
                      <a:pt x="11" y="198"/>
                    </a:lnTo>
                    <a:lnTo>
                      <a:pt x="10" y="198"/>
                    </a:lnTo>
                    <a:lnTo>
                      <a:pt x="10" y="197"/>
                    </a:lnTo>
                    <a:lnTo>
                      <a:pt x="9" y="197"/>
                    </a:lnTo>
                    <a:lnTo>
                      <a:pt x="9" y="196"/>
                    </a:lnTo>
                    <a:lnTo>
                      <a:pt x="8" y="196"/>
                    </a:lnTo>
                    <a:lnTo>
                      <a:pt x="7" y="195"/>
                    </a:lnTo>
                    <a:lnTo>
                      <a:pt x="7" y="194"/>
                    </a:lnTo>
                    <a:lnTo>
                      <a:pt x="6" y="194"/>
                    </a:lnTo>
                    <a:lnTo>
                      <a:pt x="5" y="193"/>
                    </a:lnTo>
                    <a:lnTo>
                      <a:pt x="5" y="192"/>
                    </a:lnTo>
                    <a:lnTo>
                      <a:pt x="4" y="192"/>
                    </a:lnTo>
                    <a:lnTo>
                      <a:pt x="4" y="191"/>
                    </a:lnTo>
                    <a:lnTo>
                      <a:pt x="3" y="191"/>
                    </a:lnTo>
                    <a:lnTo>
                      <a:pt x="3" y="190"/>
                    </a:lnTo>
                    <a:lnTo>
                      <a:pt x="2" y="189"/>
                    </a:lnTo>
                    <a:lnTo>
                      <a:pt x="2" y="188"/>
                    </a:lnTo>
                    <a:lnTo>
                      <a:pt x="1" y="188"/>
                    </a:lnTo>
                    <a:lnTo>
                      <a:pt x="1" y="187"/>
                    </a:lnTo>
                    <a:lnTo>
                      <a:pt x="1" y="186"/>
                    </a:lnTo>
                    <a:lnTo>
                      <a:pt x="1" y="185"/>
                    </a:lnTo>
                    <a:lnTo>
                      <a:pt x="0" y="185"/>
                    </a:lnTo>
                    <a:lnTo>
                      <a:pt x="0" y="184"/>
                    </a:lnTo>
                    <a:lnTo>
                      <a:pt x="0" y="183"/>
                    </a:lnTo>
                    <a:lnTo>
                      <a:pt x="0" y="182"/>
                    </a:lnTo>
                    <a:lnTo>
                      <a:pt x="0" y="181"/>
                    </a:lnTo>
                    <a:lnTo>
                      <a:pt x="0" y="180"/>
                    </a:lnTo>
                    <a:lnTo>
                      <a:pt x="0" y="101"/>
                    </a:lnTo>
                    <a:lnTo>
                      <a:pt x="0" y="100"/>
                    </a:lnTo>
                    <a:lnTo>
                      <a:pt x="0" y="99"/>
                    </a:lnTo>
                    <a:lnTo>
                      <a:pt x="0" y="98"/>
                    </a:lnTo>
                    <a:lnTo>
                      <a:pt x="0" y="97"/>
                    </a:lnTo>
                    <a:lnTo>
                      <a:pt x="0" y="96"/>
                    </a:lnTo>
                    <a:lnTo>
                      <a:pt x="0" y="95"/>
                    </a:lnTo>
                    <a:lnTo>
                      <a:pt x="0" y="94"/>
                    </a:lnTo>
                    <a:lnTo>
                      <a:pt x="0" y="93"/>
                    </a:lnTo>
                    <a:lnTo>
                      <a:pt x="1" y="92"/>
                    </a:lnTo>
                    <a:lnTo>
                      <a:pt x="1" y="91"/>
                    </a:lnTo>
                    <a:lnTo>
                      <a:pt x="1" y="90"/>
                    </a:lnTo>
                    <a:lnTo>
                      <a:pt x="1" y="89"/>
                    </a:lnTo>
                    <a:lnTo>
                      <a:pt x="1" y="88"/>
                    </a:lnTo>
                    <a:lnTo>
                      <a:pt x="2" y="88"/>
                    </a:lnTo>
                    <a:lnTo>
                      <a:pt x="2" y="87"/>
                    </a:lnTo>
                    <a:lnTo>
                      <a:pt x="2" y="86"/>
                    </a:lnTo>
                    <a:lnTo>
                      <a:pt x="3" y="85"/>
                    </a:lnTo>
                    <a:lnTo>
                      <a:pt x="3" y="84"/>
                    </a:lnTo>
                    <a:lnTo>
                      <a:pt x="3" y="83"/>
                    </a:lnTo>
                    <a:lnTo>
                      <a:pt x="4" y="83"/>
                    </a:lnTo>
                    <a:lnTo>
                      <a:pt x="4" y="82"/>
                    </a:lnTo>
                    <a:lnTo>
                      <a:pt x="5" y="81"/>
                    </a:lnTo>
                    <a:lnTo>
                      <a:pt x="5" y="80"/>
                    </a:lnTo>
                    <a:lnTo>
                      <a:pt x="6" y="80"/>
                    </a:lnTo>
                    <a:lnTo>
                      <a:pt x="6" y="79"/>
                    </a:lnTo>
                    <a:lnTo>
                      <a:pt x="7" y="78"/>
                    </a:lnTo>
                    <a:lnTo>
                      <a:pt x="8" y="77"/>
                    </a:lnTo>
                    <a:lnTo>
                      <a:pt x="9" y="76"/>
                    </a:lnTo>
                    <a:lnTo>
                      <a:pt x="10" y="75"/>
                    </a:lnTo>
                    <a:lnTo>
                      <a:pt x="10" y="74"/>
                    </a:lnTo>
                    <a:lnTo>
                      <a:pt x="11" y="74"/>
                    </a:lnTo>
                    <a:lnTo>
                      <a:pt x="12" y="73"/>
                    </a:lnTo>
                    <a:lnTo>
                      <a:pt x="13" y="73"/>
                    </a:lnTo>
                    <a:lnTo>
                      <a:pt x="13" y="72"/>
                    </a:lnTo>
                    <a:lnTo>
                      <a:pt x="14" y="71"/>
                    </a:lnTo>
                    <a:lnTo>
                      <a:pt x="15" y="71"/>
                    </a:lnTo>
                    <a:lnTo>
                      <a:pt x="16" y="70"/>
                    </a:lnTo>
                    <a:lnTo>
                      <a:pt x="17" y="70"/>
                    </a:lnTo>
                    <a:lnTo>
                      <a:pt x="18" y="69"/>
                    </a:lnTo>
                    <a:lnTo>
                      <a:pt x="19" y="69"/>
                    </a:lnTo>
                    <a:lnTo>
                      <a:pt x="20" y="68"/>
                    </a:lnTo>
                    <a:lnTo>
                      <a:pt x="21" y="68"/>
                    </a:lnTo>
                    <a:lnTo>
                      <a:pt x="22" y="67"/>
                    </a:lnTo>
                    <a:lnTo>
                      <a:pt x="23" y="67"/>
                    </a:lnTo>
                    <a:lnTo>
                      <a:pt x="24" y="67"/>
                    </a:lnTo>
                    <a:lnTo>
                      <a:pt x="25" y="66"/>
                    </a:lnTo>
                    <a:lnTo>
                      <a:pt x="26" y="66"/>
                    </a:lnTo>
                    <a:lnTo>
                      <a:pt x="27" y="66"/>
                    </a:lnTo>
                    <a:lnTo>
                      <a:pt x="28" y="66"/>
                    </a:lnTo>
                    <a:lnTo>
                      <a:pt x="29" y="65"/>
                    </a:lnTo>
                    <a:lnTo>
                      <a:pt x="30" y="65"/>
                    </a:lnTo>
                    <a:lnTo>
                      <a:pt x="31" y="65"/>
                    </a:lnTo>
                    <a:lnTo>
                      <a:pt x="32" y="65"/>
                    </a:lnTo>
                    <a:lnTo>
                      <a:pt x="33" y="65"/>
                    </a:lnTo>
                    <a:lnTo>
                      <a:pt x="34" y="65"/>
                    </a:lnTo>
                    <a:lnTo>
                      <a:pt x="35" y="65"/>
                    </a:lnTo>
                    <a:lnTo>
                      <a:pt x="36" y="65"/>
                    </a:lnTo>
                    <a:lnTo>
                      <a:pt x="38" y="65"/>
                    </a:lnTo>
                    <a:lnTo>
                      <a:pt x="39" y="65"/>
                    </a:lnTo>
                    <a:lnTo>
                      <a:pt x="40" y="65"/>
                    </a:lnTo>
                    <a:lnTo>
                      <a:pt x="40" y="64"/>
                    </a:lnTo>
                    <a:lnTo>
                      <a:pt x="41" y="64"/>
                    </a:lnTo>
                    <a:lnTo>
                      <a:pt x="42" y="64"/>
                    </a:lnTo>
                    <a:lnTo>
                      <a:pt x="43" y="64"/>
                    </a:lnTo>
                    <a:lnTo>
                      <a:pt x="44" y="64"/>
                    </a:lnTo>
                    <a:lnTo>
                      <a:pt x="45" y="64"/>
                    </a:lnTo>
                    <a:lnTo>
                      <a:pt x="46" y="64"/>
                    </a:lnTo>
                    <a:lnTo>
                      <a:pt x="46" y="65"/>
                    </a:lnTo>
                    <a:lnTo>
                      <a:pt x="47" y="65"/>
                    </a:lnTo>
                    <a:lnTo>
                      <a:pt x="47" y="64"/>
                    </a:lnTo>
                    <a:lnTo>
                      <a:pt x="48" y="64"/>
                    </a:lnTo>
                    <a:lnTo>
                      <a:pt x="48" y="63"/>
                    </a:lnTo>
                    <a:lnTo>
                      <a:pt x="49" y="63"/>
                    </a:lnTo>
                    <a:lnTo>
                      <a:pt x="48" y="63"/>
                    </a:lnTo>
                    <a:lnTo>
                      <a:pt x="47" y="62"/>
                    </a:lnTo>
                    <a:lnTo>
                      <a:pt x="46" y="62"/>
                    </a:lnTo>
                    <a:lnTo>
                      <a:pt x="45" y="62"/>
                    </a:lnTo>
                    <a:lnTo>
                      <a:pt x="45" y="61"/>
                    </a:lnTo>
                    <a:lnTo>
                      <a:pt x="44" y="61"/>
                    </a:lnTo>
                    <a:lnTo>
                      <a:pt x="43" y="61"/>
                    </a:lnTo>
                    <a:lnTo>
                      <a:pt x="42" y="60"/>
                    </a:lnTo>
                    <a:lnTo>
                      <a:pt x="41" y="60"/>
                    </a:lnTo>
                    <a:lnTo>
                      <a:pt x="40" y="59"/>
                    </a:lnTo>
                    <a:lnTo>
                      <a:pt x="39" y="59"/>
                    </a:lnTo>
                    <a:lnTo>
                      <a:pt x="39" y="58"/>
                    </a:lnTo>
                    <a:lnTo>
                      <a:pt x="38" y="58"/>
                    </a:lnTo>
                    <a:lnTo>
                      <a:pt x="38" y="57"/>
                    </a:lnTo>
                    <a:lnTo>
                      <a:pt x="37" y="57"/>
                    </a:lnTo>
                    <a:lnTo>
                      <a:pt x="36" y="56"/>
                    </a:lnTo>
                    <a:lnTo>
                      <a:pt x="35" y="55"/>
                    </a:lnTo>
                    <a:lnTo>
                      <a:pt x="34" y="55"/>
                    </a:lnTo>
                    <a:lnTo>
                      <a:pt x="34" y="54"/>
                    </a:lnTo>
                    <a:lnTo>
                      <a:pt x="33" y="54"/>
                    </a:lnTo>
                    <a:lnTo>
                      <a:pt x="33" y="53"/>
                    </a:lnTo>
                    <a:lnTo>
                      <a:pt x="32" y="53"/>
                    </a:lnTo>
                    <a:lnTo>
                      <a:pt x="32" y="52"/>
                    </a:lnTo>
                    <a:lnTo>
                      <a:pt x="31" y="52"/>
                    </a:lnTo>
                    <a:lnTo>
                      <a:pt x="31" y="51"/>
                    </a:lnTo>
                    <a:lnTo>
                      <a:pt x="30" y="50"/>
                    </a:lnTo>
                    <a:lnTo>
                      <a:pt x="29" y="49"/>
                    </a:lnTo>
                    <a:lnTo>
                      <a:pt x="29" y="48"/>
                    </a:lnTo>
                    <a:lnTo>
                      <a:pt x="29" y="47"/>
                    </a:lnTo>
                    <a:lnTo>
                      <a:pt x="28" y="47"/>
                    </a:lnTo>
                    <a:lnTo>
                      <a:pt x="28" y="46"/>
                    </a:lnTo>
                    <a:lnTo>
                      <a:pt x="27" y="45"/>
                    </a:lnTo>
                    <a:lnTo>
                      <a:pt x="27" y="44"/>
                    </a:lnTo>
                    <a:lnTo>
                      <a:pt x="27" y="43"/>
                    </a:lnTo>
                    <a:lnTo>
                      <a:pt x="26" y="43"/>
                    </a:lnTo>
                    <a:lnTo>
                      <a:pt x="26" y="42"/>
                    </a:lnTo>
                    <a:lnTo>
                      <a:pt x="26" y="41"/>
                    </a:lnTo>
                    <a:lnTo>
                      <a:pt x="26" y="40"/>
                    </a:lnTo>
                    <a:lnTo>
                      <a:pt x="25" y="40"/>
                    </a:lnTo>
                    <a:lnTo>
                      <a:pt x="25" y="39"/>
                    </a:lnTo>
                    <a:lnTo>
                      <a:pt x="25" y="38"/>
                    </a:lnTo>
                    <a:lnTo>
                      <a:pt x="25" y="37"/>
                    </a:lnTo>
                    <a:lnTo>
                      <a:pt x="25" y="36"/>
                    </a:lnTo>
                    <a:lnTo>
                      <a:pt x="25" y="35"/>
                    </a:lnTo>
                    <a:lnTo>
                      <a:pt x="25" y="34"/>
                    </a:lnTo>
                    <a:lnTo>
                      <a:pt x="25" y="33"/>
                    </a:lnTo>
                    <a:lnTo>
                      <a:pt x="24" y="32"/>
                    </a:lnTo>
                    <a:lnTo>
                      <a:pt x="25" y="31"/>
                    </a:lnTo>
                    <a:lnTo>
                      <a:pt x="25" y="30"/>
                    </a:lnTo>
                    <a:lnTo>
                      <a:pt x="25" y="29"/>
                    </a:lnTo>
                    <a:lnTo>
                      <a:pt x="25" y="28"/>
                    </a:lnTo>
                    <a:lnTo>
                      <a:pt x="25" y="27"/>
                    </a:lnTo>
                    <a:lnTo>
                      <a:pt x="25" y="26"/>
                    </a:lnTo>
                    <a:lnTo>
                      <a:pt x="25" y="25"/>
                    </a:lnTo>
                    <a:lnTo>
                      <a:pt x="25" y="24"/>
                    </a:lnTo>
                    <a:lnTo>
                      <a:pt x="26" y="23"/>
                    </a:lnTo>
                    <a:lnTo>
                      <a:pt x="26" y="22"/>
                    </a:lnTo>
                    <a:lnTo>
                      <a:pt x="26" y="21"/>
                    </a:lnTo>
                    <a:lnTo>
                      <a:pt x="27" y="21"/>
                    </a:lnTo>
                    <a:lnTo>
                      <a:pt x="27" y="20"/>
                    </a:lnTo>
                    <a:lnTo>
                      <a:pt x="27" y="19"/>
                    </a:lnTo>
                    <a:lnTo>
                      <a:pt x="27" y="18"/>
                    </a:lnTo>
                    <a:lnTo>
                      <a:pt x="28" y="18"/>
                    </a:lnTo>
                    <a:lnTo>
                      <a:pt x="28" y="17"/>
                    </a:lnTo>
                    <a:lnTo>
                      <a:pt x="29" y="16"/>
                    </a:lnTo>
                    <a:lnTo>
                      <a:pt x="29" y="15"/>
                    </a:lnTo>
                    <a:lnTo>
                      <a:pt x="30" y="14"/>
                    </a:lnTo>
                    <a:lnTo>
                      <a:pt x="31" y="13"/>
                    </a:lnTo>
                    <a:lnTo>
                      <a:pt x="32" y="12"/>
                    </a:lnTo>
                    <a:lnTo>
                      <a:pt x="32" y="11"/>
                    </a:lnTo>
                    <a:lnTo>
                      <a:pt x="33" y="11"/>
                    </a:lnTo>
                    <a:lnTo>
                      <a:pt x="33" y="10"/>
                    </a:lnTo>
                    <a:lnTo>
                      <a:pt x="34" y="10"/>
                    </a:lnTo>
                    <a:lnTo>
                      <a:pt x="34" y="9"/>
                    </a:lnTo>
                    <a:lnTo>
                      <a:pt x="35" y="8"/>
                    </a:lnTo>
                    <a:lnTo>
                      <a:pt x="36" y="7"/>
                    </a:lnTo>
                    <a:lnTo>
                      <a:pt x="37" y="7"/>
                    </a:lnTo>
                    <a:lnTo>
                      <a:pt x="37" y="6"/>
                    </a:lnTo>
                    <a:lnTo>
                      <a:pt x="38" y="6"/>
                    </a:lnTo>
                    <a:lnTo>
                      <a:pt x="39" y="6"/>
                    </a:lnTo>
                    <a:lnTo>
                      <a:pt x="39" y="5"/>
                    </a:lnTo>
                    <a:lnTo>
                      <a:pt x="40" y="5"/>
                    </a:lnTo>
                    <a:lnTo>
                      <a:pt x="41" y="4"/>
                    </a:lnTo>
                    <a:lnTo>
                      <a:pt x="42" y="4"/>
                    </a:lnTo>
                    <a:lnTo>
                      <a:pt x="43" y="3"/>
                    </a:lnTo>
                    <a:lnTo>
                      <a:pt x="44" y="3"/>
                    </a:lnTo>
                    <a:lnTo>
                      <a:pt x="45" y="2"/>
                    </a:lnTo>
                    <a:lnTo>
                      <a:pt x="46" y="2"/>
                    </a:lnTo>
                    <a:lnTo>
                      <a:pt x="47" y="2"/>
                    </a:lnTo>
                    <a:lnTo>
                      <a:pt x="47" y="1"/>
                    </a:lnTo>
                    <a:lnTo>
                      <a:pt x="48" y="1"/>
                    </a:lnTo>
                    <a:lnTo>
                      <a:pt x="49" y="1"/>
                    </a:lnTo>
                    <a:lnTo>
                      <a:pt x="50" y="1"/>
                    </a:lnTo>
                    <a:lnTo>
                      <a:pt x="51" y="1"/>
                    </a:lnTo>
                    <a:lnTo>
                      <a:pt x="52" y="1"/>
                    </a:lnTo>
                    <a:lnTo>
                      <a:pt x="53" y="0"/>
                    </a:lnTo>
                    <a:lnTo>
                      <a:pt x="54" y="0"/>
                    </a:lnTo>
                    <a:lnTo>
                      <a:pt x="55" y="0"/>
                    </a:lnTo>
                    <a:lnTo>
                      <a:pt x="56" y="0"/>
                    </a:lnTo>
                    <a:lnTo>
                      <a:pt x="57" y="0"/>
                    </a:lnTo>
                    <a:lnTo>
                      <a:pt x="58" y="0"/>
                    </a:lnTo>
                    <a:lnTo>
                      <a:pt x="59" y="0"/>
                    </a:lnTo>
                    <a:lnTo>
                      <a:pt x="60" y="1"/>
                    </a:lnTo>
                    <a:lnTo>
                      <a:pt x="61" y="1"/>
                    </a:lnTo>
                    <a:lnTo>
                      <a:pt x="62" y="1"/>
                    </a:lnTo>
                    <a:lnTo>
                      <a:pt x="63" y="1"/>
                    </a:lnTo>
                    <a:lnTo>
                      <a:pt x="64" y="1"/>
                    </a:lnTo>
                    <a:lnTo>
                      <a:pt x="65" y="2"/>
                    </a:lnTo>
                    <a:lnTo>
                      <a:pt x="66" y="2"/>
                    </a:lnTo>
                    <a:lnTo>
                      <a:pt x="67" y="2"/>
                    </a:lnTo>
                    <a:lnTo>
                      <a:pt x="68" y="3"/>
                    </a:lnTo>
                    <a:lnTo>
                      <a:pt x="69" y="3"/>
                    </a:lnTo>
                    <a:lnTo>
                      <a:pt x="70" y="4"/>
                    </a:lnTo>
                    <a:lnTo>
                      <a:pt x="71" y="4"/>
                    </a:lnTo>
                    <a:lnTo>
                      <a:pt x="72" y="5"/>
                    </a:lnTo>
                    <a:lnTo>
                      <a:pt x="73" y="5"/>
                    </a:lnTo>
                    <a:lnTo>
                      <a:pt x="73" y="6"/>
                    </a:lnTo>
                    <a:lnTo>
                      <a:pt x="74" y="6"/>
                    </a:lnTo>
                    <a:lnTo>
                      <a:pt x="75" y="6"/>
                    </a:lnTo>
                    <a:lnTo>
                      <a:pt x="75" y="7"/>
                    </a:lnTo>
                    <a:lnTo>
                      <a:pt x="76" y="7"/>
                    </a:lnTo>
                    <a:lnTo>
                      <a:pt x="76" y="8"/>
                    </a:lnTo>
                    <a:lnTo>
                      <a:pt x="77" y="8"/>
                    </a:lnTo>
                    <a:lnTo>
                      <a:pt x="78" y="9"/>
                    </a:lnTo>
                    <a:lnTo>
                      <a:pt x="78" y="10"/>
                    </a:lnTo>
                    <a:lnTo>
                      <a:pt x="79" y="10"/>
                    </a:lnTo>
                    <a:lnTo>
                      <a:pt x="79" y="11"/>
                    </a:lnTo>
                    <a:lnTo>
                      <a:pt x="80" y="11"/>
                    </a:lnTo>
                    <a:lnTo>
                      <a:pt x="80" y="12"/>
                    </a:lnTo>
                    <a:lnTo>
                      <a:pt x="81" y="13"/>
                    </a:lnTo>
                    <a:lnTo>
                      <a:pt x="82" y="14"/>
                    </a:lnTo>
                    <a:lnTo>
                      <a:pt x="83" y="15"/>
                    </a:lnTo>
                    <a:lnTo>
                      <a:pt x="83" y="16"/>
                    </a:lnTo>
                    <a:lnTo>
                      <a:pt x="84" y="17"/>
                    </a:lnTo>
                    <a:lnTo>
                      <a:pt x="84" y="18"/>
                    </a:lnTo>
                    <a:lnTo>
                      <a:pt x="85" y="18"/>
                    </a:lnTo>
                    <a:lnTo>
                      <a:pt x="85" y="19"/>
                    </a:lnTo>
                    <a:lnTo>
                      <a:pt x="85" y="20"/>
                    </a:lnTo>
                    <a:lnTo>
                      <a:pt x="85" y="21"/>
                    </a:lnTo>
                    <a:lnTo>
                      <a:pt x="86" y="21"/>
                    </a:lnTo>
                    <a:lnTo>
                      <a:pt x="86" y="22"/>
                    </a:lnTo>
                    <a:lnTo>
                      <a:pt x="86" y="23"/>
                    </a:lnTo>
                    <a:lnTo>
                      <a:pt x="87" y="24"/>
                    </a:lnTo>
                    <a:lnTo>
                      <a:pt x="87" y="25"/>
                    </a:lnTo>
                    <a:lnTo>
                      <a:pt x="87" y="26"/>
                    </a:lnTo>
                    <a:lnTo>
                      <a:pt x="87" y="27"/>
                    </a:lnTo>
                    <a:lnTo>
                      <a:pt x="87" y="28"/>
                    </a:lnTo>
                    <a:lnTo>
                      <a:pt x="87" y="29"/>
                    </a:lnTo>
                    <a:lnTo>
                      <a:pt x="87" y="30"/>
                    </a:lnTo>
                    <a:lnTo>
                      <a:pt x="87" y="31"/>
                    </a:lnTo>
                    <a:lnTo>
                      <a:pt x="87" y="32"/>
                    </a:lnTo>
                    <a:lnTo>
                      <a:pt x="87" y="33"/>
                    </a:lnTo>
                    <a:lnTo>
                      <a:pt x="87" y="34"/>
                    </a:lnTo>
                    <a:lnTo>
                      <a:pt x="87" y="35"/>
                    </a:lnTo>
                    <a:lnTo>
                      <a:pt x="87" y="36"/>
                    </a:lnTo>
                    <a:lnTo>
                      <a:pt x="87" y="37"/>
                    </a:lnTo>
                    <a:lnTo>
                      <a:pt x="87" y="38"/>
                    </a:lnTo>
                    <a:lnTo>
                      <a:pt x="87" y="39"/>
                    </a:lnTo>
                    <a:lnTo>
                      <a:pt x="86" y="40"/>
                    </a:lnTo>
                    <a:lnTo>
                      <a:pt x="86" y="41"/>
                    </a:lnTo>
                    <a:lnTo>
                      <a:pt x="86" y="42"/>
                    </a:lnTo>
                    <a:lnTo>
                      <a:pt x="85" y="43"/>
                    </a:lnTo>
                    <a:lnTo>
                      <a:pt x="85" y="44"/>
                    </a:lnTo>
                    <a:lnTo>
                      <a:pt x="85" y="45"/>
                    </a:lnTo>
                    <a:lnTo>
                      <a:pt x="84" y="45"/>
                    </a:lnTo>
                    <a:lnTo>
                      <a:pt x="84" y="46"/>
                    </a:lnTo>
                    <a:lnTo>
                      <a:pt x="84" y="47"/>
                    </a:lnTo>
                    <a:lnTo>
                      <a:pt x="83" y="47"/>
                    </a:lnTo>
                    <a:lnTo>
                      <a:pt x="83" y="48"/>
                    </a:lnTo>
                    <a:lnTo>
                      <a:pt x="82" y="49"/>
                    </a:lnTo>
                    <a:lnTo>
                      <a:pt x="82" y="50"/>
                    </a:lnTo>
                    <a:lnTo>
                      <a:pt x="81" y="51"/>
                    </a:lnTo>
                    <a:lnTo>
                      <a:pt x="80" y="52"/>
                    </a:lnTo>
                    <a:lnTo>
                      <a:pt x="79" y="53"/>
                    </a:lnTo>
                    <a:lnTo>
                      <a:pt x="78" y="54"/>
                    </a:lnTo>
                    <a:lnTo>
                      <a:pt x="77" y="55"/>
                    </a:lnTo>
                    <a:lnTo>
                      <a:pt x="76" y="56"/>
                    </a:lnTo>
                    <a:lnTo>
                      <a:pt x="75" y="57"/>
                    </a:lnTo>
                    <a:lnTo>
                      <a:pt x="74" y="57"/>
                    </a:lnTo>
                    <a:lnTo>
                      <a:pt x="74" y="58"/>
                    </a:lnTo>
                    <a:lnTo>
                      <a:pt x="73" y="58"/>
                    </a:lnTo>
                    <a:lnTo>
                      <a:pt x="73" y="59"/>
                    </a:lnTo>
                    <a:lnTo>
                      <a:pt x="72" y="59"/>
                    </a:lnTo>
                    <a:lnTo>
                      <a:pt x="71" y="59"/>
                    </a:lnTo>
                    <a:lnTo>
                      <a:pt x="71" y="60"/>
                    </a:lnTo>
                    <a:lnTo>
                      <a:pt x="70" y="60"/>
                    </a:lnTo>
                    <a:lnTo>
                      <a:pt x="69" y="60"/>
                    </a:lnTo>
                    <a:lnTo>
                      <a:pt x="68" y="61"/>
                    </a:lnTo>
                    <a:lnTo>
                      <a:pt x="67" y="61"/>
                    </a:lnTo>
                    <a:lnTo>
                      <a:pt x="67" y="62"/>
                    </a:lnTo>
                    <a:lnTo>
                      <a:pt x="66" y="62"/>
                    </a:lnTo>
                    <a:lnTo>
                      <a:pt x="65" y="62"/>
                    </a:lnTo>
                    <a:lnTo>
                      <a:pt x="64" y="62"/>
                    </a:lnTo>
                    <a:lnTo>
                      <a:pt x="63" y="63"/>
                    </a:lnTo>
                    <a:lnTo>
                      <a:pt x="62" y="63"/>
                    </a:lnTo>
                    <a:lnTo>
                      <a:pt x="63" y="64"/>
                    </a:lnTo>
                    <a:lnTo>
                      <a:pt x="63" y="65"/>
                    </a:lnTo>
                    <a:close/>
                  </a:path>
                </a:pathLst>
              </a:custGeom>
              <a:solidFill>
                <a:schemeClr val="tx1"/>
              </a:solidFill>
              <a:ln w="9525">
                <a:noFill/>
                <a:round/>
              </a:ln>
              <a:effectLst>
                <a:outerShdw blurRad="50800" dist="38100" dir="5400000" algn="t" rotWithShape="0">
                  <a:prstClr val="black">
                    <a:alpha val="40000"/>
                  </a:prstClr>
                </a:outerShdw>
              </a:effectLst>
            </p:spPr>
            <p:txBody>
              <a:bodyPr/>
              <a:lstStyle/>
              <a:p>
                <a:pPr>
                  <a:lnSpc>
                    <a:spcPct val="100000"/>
                  </a:lnSpc>
                  <a:spcBef>
                    <a:spcPct val="0"/>
                  </a:spcBef>
                  <a:buClrTx/>
                  <a:buSzTx/>
                  <a:buFontTx/>
                  <a:buNone/>
                </a:pPr>
                <a:endParaRPr lang="en-US" sz="1800" b="0">
                  <a:solidFill>
                    <a:schemeClr val="tx1"/>
                  </a:solidFill>
                </a:endParaRPr>
              </a:p>
            </p:txBody>
          </p:sp>
          <p:sp>
            <p:nvSpPr>
              <p:cNvPr id="10" name="Freeform 34"/>
              <p:cNvSpPr/>
              <p:nvPr/>
            </p:nvSpPr>
            <p:spPr bwMode="auto">
              <a:xfrm>
                <a:off x="4531513" y="3985476"/>
                <a:ext cx="176213" cy="492125"/>
              </a:xfrm>
              <a:custGeom>
                <a:avLst/>
                <a:gdLst>
                  <a:gd name="T0" fmla="*/ 2147483647 w 111"/>
                  <a:gd name="T1" fmla="*/ 2147483647 h 310"/>
                  <a:gd name="T2" fmla="*/ 2147483647 w 111"/>
                  <a:gd name="T3" fmla="*/ 2147483647 h 310"/>
                  <a:gd name="T4" fmla="*/ 2147483647 w 111"/>
                  <a:gd name="T5" fmla="*/ 2147483647 h 310"/>
                  <a:gd name="T6" fmla="*/ 2147483647 w 111"/>
                  <a:gd name="T7" fmla="*/ 2147483647 h 310"/>
                  <a:gd name="T8" fmla="*/ 2147483647 w 111"/>
                  <a:gd name="T9" fmla="*/ 2147483647 h 310"/>
                  <a:gd name="T10" fmla="*/ 2147483647 w 111"/>
                  <a:gd name="T11" fmla="*/ 2147483647 h 310"/>
                  <a:gd name="T12" fmla="*/ 2147483647 w 111"/>
                  <a:gd name="T13" fmla="*/ 2147483647 h 310"/>
                  <a:gd name="T14" fmla="*/ 2147483647 w 111"/>
                  <a:gd name="T15" fmla="*/ 2147483647 h 310"/>
                  <a:gd name="T16" fmla="*/ 2147483647 w 111"/>
                  <a:gd name="T17" fmla="*/ 2147483647 h 310"/>
                  <a:gd name="T18" fmla="*/ 2147483647 w 111"/>
                  <a:gd name="T19" fmla="*/ 2147483647 h 310"/>
                  <a:gd name="T20" fmla="*/ 2147483647 w 111"/>
                  <a:gd name="T21" fmla="*/ 2147483647 h 310"/>
                  <a:gd name="T22" fmla="*/ 2147483647 w 111"/>
                  <a:gd name="T23" fmla="*/ 2147483647 h 310"/>
                  <a:gd name="T24" fmla="*/ 2147483647 w 111"/>
                  <a:gd name="T25" fmla="*/ 2147483647 h 310"/>
                  <a:gd name="T26" fmla="*/ 2147483647 w 111"/>
                  <a:gd name="T27" fmla="*/ 2147483647 h 310"/>
                  <a:gd name="T28" fmla="*/ 2147483647 w 111"/>
                  <a:gd name="T29" fmla="*/ 2147483647 h 310"/>
                  <a:gd name="T30" fmla="*/ 2147483647 w 111"/>
                  <a:gd name="T31" fmla="*/ 2147483647 h 310"/>
                  <a:gd name="T32" fmla="*/ 2147483647 w 111"/>
                  <a:gd name="T33" fmla="*/ 2147483647 h 310"/>
                  <a:gd name="T34" fmla="*/ 2147483647 w 111"/>
                  <a:gd name="T35" fmla="*/ 2147483647 h 310"/>
                  <a:gd name="T36" fmla="*/ 2147483647 w 111"/>
                  <a:gd name="T37" fmla="*/ 2147483647 h 310"/>
                  <a:gd name="T38" fmla="*/ 2147483647 w 111"/>
                  <a:gd name="T39" fmla="*/ 2147483647 h 310"/>
                  <a:gd name="T40" fmla="*/ 0 w 111"/>
                  <a:gd name="T41" fmla="*/ 2147483647 h 310"/>
                  <a:gd name="T42" fmla="*/ 0 w 111"/>
                  <a:gd name="T43" fmla="*/ 2147483647 h 310"/>
                  <a:gd name="T44" fmla="*/ 2147483647 w 111"/>
                  <a:gd name="T45" fmla="*/ 2147483647 h 310"/>
                  <a:gd name="T46" fmla="*/ 2147483647 w 111"/>
                  <a:gd name="T47" fmla="*/ 2147483647 h 310"/>
                  <a:gd name="T48" fmla="*/ 2147483647 w 111"/>
                  <a:gd name="T49" fmla="*/ 2147483647 h 310"/>
                  <a:gd name="T50" fmla="*/ 2147483647 w 111"/>
                  <a:gd name="T51" fmla="*/ 2147483647 h 310"/>
                  <a:gd name="T52" fmla="*/ 2147483647 w 111"/>
                  <a:gd name="T53" fmla="*/ 2147483647 h 310"/>
                  <a:gd name="T54" fmla="*/ 2147483647 w 111"/>
                  <a:gd name="T55" fmla="*/ 2147483647 h 310"/>
                  <a:gd name="T56" fmla="*/ 2147483647 w 111"/>
                  <a:gd name="T57" fmla="*/ 2147483647 h 310"/>
                  <a:gd name="T58" fmla="*/ 2147483647 w 111"/>
                  <a:gd name="T59" fmla="*/ 2147483647 h 310"/>
                  <a:gd name="T60" fmla="*/ 2147483647 w 111"/>
                  <a:gd name="T61" fmla="*/ 2147483647 h 310"/>
                  <a:gd name="T62" fmla="*/ 2147483647 w 111"/>
                  <a:gd name="T63" fmla="*/ 2147483647 h 310"/>
                  <a:gd name="T64" fmla="*/ 2147483647 w 111"/>
                  <a:gd name="T65" fmla="*/ 2147483647 h 310"/>
                  <a:gd name="T66" fmla="*/ 2147483647 w 111"/>
                  <a:gd name="T67" fmla="*/ 2147483647 h 310"/>
                  <a:gd name="T68" fmla="*/ 2147483647 w 111"/>
                  <a:gd name="T69" fmla="*/ 2147483647 h 310"/>
                  <a:gd name="T70" fmla="*/ 2147483647 w 111"/>
                  <a:gd name="T71" fmla="*/ 2147483647 h 310"/>
                  <a:gd name="T72" fmla="*/ 2147483647 w 111"/>
                  <a:gd name="T73" fmla="*/ 2147483647 h 310"/>
                  <a:gd name="T74" fmla="*/ 2147483647 w 111"/>
                  <a:gd name="T75" fmla="*/ 2147483647 h 310"/>
                  <a:gd name="T76" fmla="*/ 2147483647 w 111"/>
                  <a:gd name="T77" fmla="*/ 2147483647 h 310"/>
                  <a:gd name="T78" fmla="*/ 2147483647 w 111"/>
                  <a:gd name="T79" fmla="*/ 2147483647 h 310"/>
                  <a:gd name="T80" fmla="*/ 2147483647 w 111"/>
                  <a:gd name="T81" fmla="*/ 2147483647 h 310"/>
                  <a:gd name="T82" fmla="*/ 2147483647 w 111"/>
                  <a:gd name="T83" fmla="*/ 2147483647 h 310"/>
                  <a:gd name="T84" fmla="*/ 2147483647 w 111"/>
                  <a:gd name="T85" fmla="*/ 2147483647 h 310"/>
                  <a:gd name="T86" fmla="*/ 2147483647 w 111"/>
                  <a:gd name="T87" fmla="*/ 2147483647 h 310"/>
                  <a:gd name="T88" fmla="*/ 2147483647 w 111"/>
                  <a:gd name="T89" fmla="*/ 2147483647 h 310"/>
                  <a:gd name="T90" fmla="*/ 2147483647 w 111"/>
                  <a:gd name="T91" fmla="*/ 0 h 310"/>
                  <a:gd name="T92" fmla="*/ 2147483647 w 111"/>
                  <a:gd name="T93" fmla="*/ 2147483647 h 310"/>
                  <a:gd name="T94" fmla="*/ 2147483647 w 111"/>
                  <a:gd name="T95" fmla="*/ 2147483647 h 310"/>
                  <a:gd name="T96" fmla="*/ 2147483647 w 111"/>
                  <a:gd name="T97" fmla="*/ 2147483647 h 310"/>
                  <a:gd name="T98" fmla="*/ 2147483647 w 111"/>
                  <a:gd name="T99" fmla="*/ 2147483647 h 310"/>
                  <a:gd name="T100" fmla="*/ 2147483647 w 111"/>
                  <a:gd name="T101" fmla="*/ 2147483647 h 310"/>
                  <a:gd name="T102" fmla="*/ 2147483647 w 111"/>
                  <a:gd name="T103" fmla="*/ 2147483647 h 310"/>
                  <a:gd name="T104" fmla="*/ 2147483647 w 111"/>
                  <a:gd name="T105" fmla="*/ 2147483647 h 310"/>
                  <a:gd name="T106" fmla="*/ 2147483647 w 111"/>
                  <a:gd name="T107" fmla="*/ 2147483647 h 310"/>
                  <a:gd name="T108" fmla="*/ 2147483647 w 111"/>
                  <a:gd name="T109" fmla="*/ 2147483647 h 310"/>
                  <a:gd name="T110" fmla="*/ 2147483647 w 111"/>
                  <a:gd name="T111" fmla="*/ 2147483647 h 310"/>
                  <a:gd name="T112" fmla="*/ 2147483647 w 111"/>
                  <a:gd name="T113" fmla="*/ 2147483647 h 310"/>
                  <a:gd name="T114" fmla="*/ 2147483647 w 111"/>
                  <a:gd name="T115" fmla="*/ 2147483647 h 310"/>
                  <a:gd name="T116" fmla="*/ 2147483647 w 111"/>
                  <a:gd name="T117" fmla="*/ 2147483647 h 310"/>
                  <a:gd name="T118" fmla="*/ 2147483647 w 111"/>
                  <a:gd name="T119" fmla="*/ 2147483647 h 310"/>
                  <a:gd name="T120" fmla="*/ 2147483647 w 111"/>
                  <a:gd name="T121" fmla="*/ 2147483647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
                  <a:gd name="T184" fmla="*/ 0 h 310"/>
                  <a:gd name="T185" fmla="*/ 111 w 111"/>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310">
                    <a:moveTo>
                      <a:pt x="63" y="65"/>
                    </a:moveTo>
                    <a:lnTo>
                      <a:pt x="77" y="65"/>
                    </a:lnTo>
                    <a:lnTo>
                      <a:pt x="78" y="65"/>
                    </a:lnTo>
                    <a:lnTo>
                      <a:pt x="79" y="65"/>
                    </a:lnTo>
                    <a:lnTo>
                      <a:pt x="80" y="65"/>
                    </a:lnTo>
                    <a:lnTo>
                      <a:pt x="81" y="65"/>
                    </a:lnTo>
                    <a:lnTo>
                      <a:pt x="82" y="65"/>
                    </a:lnTo>
                    <a:lnTo>
                      <a:pt x="83" y="65"/>
                    </a:lnTo>
                    <a:lnTo>
                      <a:pt x="84" y="65"/>
                    </a:lnTo>
                    <a:lnTo>
                      <a:pt x="85" y="66"/>
                    </a:lnTo>
                    <a:lnTo>
                      <a:pt x="86" y="66"/>
                    </a:lnTo>
                    <a:lnTo>
                      <a:pt x="87" y="66"/>
                    </a:lnTo>
                    <a:lnTo>
                      <a:pt x="88" y="67"/>
                    </a:lnTo>
                    <a:lnTo>
                      <a:pt x="89" y="67"/>
                    </a:lnTo>
                    <a:lnTo>
                      <a:pt x="90" y="68"/>
                    </a:lnTo>
                    <a:lnTo>
                      <a:pt x="91" y="68"/>
                    </a:lnTo>
                    <a:lnTo>
                      <a:pt x="92" y="69"/>
                    </a:lnTo>
                    <a:lnTo>
                      <a:pt x="93" y="69"/>
                    </a:lnTo>
                    <a:lnTo>
                      <a:pt x="94" y="70"/>
                    </a:lnTo>
                    <a:lnTo>
                      <a:pt x="95" y="71"/>
                    </a:lnTo>
                    <a:lnTo>
                      <a:pt x="96" y="71"/>
                    </a:lnTo>
                    <a:lnTo>
                      <a:pt x="96" y="72"/>
                    </a:lnTo>
                    <a:lnTo>
                      <a:pt x="97" y="73"/>
                    </a:lnTo>
                    <a:lnTo>
                      <a:pt x="98" y="73"/>
                    </a:lnTo>
                    <a:lnTo>
                      <a:pt x="98" y="74"/>
                    </a:lnTo>
                    <a:lnTo>
                      <a:pt x="99" y="74"/>
                    </a:lnTo>
                    <a:lnTo>
                      <a:pt x="100" y="75"/>
                    </a:lnTo>
                    <a:lnTo>
                      <a:pt x="100" y="76"/>
                    </a:lnTo>
                    <a:lnTo>
                      <a:pt x="101" y="77"/>
                    </a:lnTo>
                    <a:lnTo>
                      <a:pt x="102" y="77"/>
                    </a:lnTo>
                    <a:lnTo>
                      <a:pt x="102" y="78"/>
                    </a:lnTo>
                    <a:lnTo>
                      <a:pt x="103" y="79"/>
                    </a:lnTo>
                    <a:lnTo>
                      <a:pt x="104" y="80"/>
                    </a:lnTo>
                    <a:lnTo>
                      <a:pt x="104" y="81"/>
                    </a:lnTo>
                    <a:lnTo>
                      <a:pt x="105" y="82"/>
                    </a:lnTo>
                    <a:lnTo>
                      <a:pt x="106" y="83"/>
                    </a:lnTo>
                    <a:lnTo>
                      <a:pt x="106" y="84"/>
                    </a:lnTo>
                    <a:lnTo>
                      <a:pt x="107" y="85"/>
                    </a:lnTo>
                    <a:lnTo>
                      <a:pt x="108" y="86"/>
                    </a:lnTo>
                    <a:lnTo>
                      <a:pt x="108" y="87"/>
                    </a:lnTo>
                    <a:lnTo>
                      <a:pt x="108" y="88"/>
                    </a:lnTo>
                    <a:lnTo>
                      <a:pt x="109" y="89"/>
                    </a:lnTo>
                    <a:lnTo>
                      <a:pt x="109" y="90"/>
                    </a:lnTo>
                    <a:lnTo>
                      <a:pt x="109" y="91"/>
                    </a:lnTo>
                    <a:lnTo>
                      <a:pt x="110" y="92"/>
                    </a:lnTo>
                    <a:lnTo>
                      <a:pt x="110" y="93"/>
                    </a:lnTo>
                    <a:lnTo>
                      <a:pt x="110" y="94"/>
                    </a:lnTo>
                    <a:lnTo>
                      <a:pt x="110" y="95"/>
                    </a:lnTo>
                    <a:lnTo>
                      <a:pt x="111" y="96"/>
                    </a:lnTo>
                    <a:lnTo>
                      <a:pt x="111" y="97"/>
                    </a:lnTo>
                    <a:lnTo>
                      <a:pt x="111" y="98"/>
                    </a:lnTo>
                    <a:lnTo>
                      <a:pt x="111" y="99"/>
                    </a:lnTo>
                    <a:lnTo>
                      <a:pt x="111" y="100"/>
                    </a:lnTo>
                    <a:lnTo>
                      <a:pt x="111" y="101"/>
                    </a:lnTo>
                    <a:lnTo>
                      <a:pt x="111" y="175"/>
                    </a:lnTo>
                    <a:lnTo>
                      <a:pt x="111" y="176"/>
                    </a:lnTo>
                    <a:lnTo>
                      <a:pt x="111" y="177"/>
                    </a:lnTo>
                    <a:lnTo>
                      <a:pt x="111" y="178"/>
                    </a:lnTo>
                    <a:lnTo>
                      <a:pt x="111" y="179"/>
                    </a:lnTo>
                    <a:lnTo>
                      <a:pt x="111" y="180"/>
                    </a:lnTo>
                    <a:lnTo>
                      <a:pt x="110" y="181"/>
                    </a:lnTo>
                    <a:lnTo>
                      <a:pt x="110" y="182"/>
                    </a:lnTo>
                    <a:lnTo>
                      <a:pt x="110" y="183"/>
                    </a:lnTo>
                    <a:lnTo>
                      <a:pt x="110" y="184"/>
                    </a:lnTo>
                    <a:lnTo>
                      <a:pt x="110" y="185"/>
                    </a:lnTo>
                    <a:lnTo>
                      <a:pt x="109" y="185"/>
                    </a:lnTo>
                    <a:lnTo>
                      <a:pt x="109" y="186"/>
                    </a:lnTo>
                    <a:lnTo>
                      <a:pt x="109" y="187"/>
                    </a:lnTo>
                    <a:lnTo>
                      <a:pt x="108" y="188"/>
                    </a:lnTo>
                    <a:lnTo>
                      <a:pt x="108" y="189"/>
                    </a:lnTo>
                    <a:lnTo>
                      <a:pt x="107" y="189"/>
                    </a:lnTo>
                    <a:lnTo>
                      <a:pt x="107" y="190"/>
                    </a:lnTo>
                    <a:lnTo>
                      <a:pt x="106" y="191"/>
                    </a:lnTo>
                    <a:lnTo>
                      <a:pt x="106" y="192"/>
                    </a:lnTo>
                    <a:lnTo>
                      <a:pt x="105" y="193"/>
                    </a:lnTo>
                    <a:lnTo>
                      <a:pt x="104" y="194"/>
                    </a:lnTo>
                    <a:lnTo>
                      <a:pt x="103" y="195"/>
                    </a:lnTo>
                    <a:lnTo>
                      <a:pt x="102" y="196"/>
                    </a:lnTo>
                    <a:lnTo>
                      <a:pt x="101" y="197"/>
                    </a:lnTo>
                    <a:lnTo>
                      <a:pt x="100" y="197"/>
                    </a:lnTo>
                    <a:lnTo>
                      <a:pt x="100" y="198"/>
                    </a:lnTo>
                    <a:lnTo>
                      <a:pt x="99" y="198"/>
                    </a:lnTo>
                    <a:lnTo>
                      <a:pt x="99" y="199"/>
                    </a:lnTo>
                    <a:lnTo>
                      <a:pt x="98" y="199"/>
                    </a:lnTo>
                    <a:lnTo>
                      <a:pt x="97" y="199"/>
                    </a:lnTo>
                    <a:lnTo>
                      <a:pt x="97" y="200"/>
                    </a:lnTo>
                    <a:lnTo>
                      <a:pt x="96" y="200"/>
                    </a:lnTo>
                    <a:lnTo>
                      <a:pt x="96" y="201"/>
                    </a:lnTo>
                    <a:lnTo>
                      <a:pt x="95" y="201"/>
                    </a:lnTo>
                    <a:lnTo>
                      <a:pt x="94" y="201"/>
                    </a:lnTo>
                    <a:lnTo>
                      <a:pt x="94" y="202"/>
                    </a:lnTo>
                    <a:lnTo>
                      <a:pt x="93" y="202"/>
                    </a:lnTo>
                    <a:lnTo>
                      <a:pt x="92" y="202"/>
                    </a:lnTo>
                    <a:lnTo>
                      <a:pt x="91" y="203"/>
                    </a:lnTo>
                    <a:lnTo>
                      <a:pt x="90" y="203"/>
                    </a:lnTo>
                    <a:lnTo>
                      <a:pt x="89" y="203"/>
                    </a:lnTo>
                    <a:lnTo>
                      <a:pt x="88" y="204"/>
                    </a:lnTo>
                    <a:lnTo>
                      <a:pt x="87" y="204"/>
                    </a:lnTo>
                    <a:lnTo>
                      <a:pt x="86" y="204"/>
                    </a:lnTo>
                    <a:lnTo>
                      <a:pt x="85" y="204"/>
                    </a:lnTo>
                    <a:lnTo>
                      <a:pt x="84" y="205"/>
                    </a:lnTo>
                    <a:lnTo>
                      <a:pt x="83" y="205"/>
                    </a:lnTo>
                    <a:lnTo>
                      <a:pt x="82" y="205"/>
                    </a:lnTo>
                    <a:lnTo>
                      <a:pt x="82" y="310"/>
                    </a:lnTo>
                    <a:lnTo>
                      <a:pt x="27" y="310"/>
                    </a:lnTo>
                    <a:lnTo>
                      <a:pt x="27" y="205"/>
                    </a:lnTo>
                    <a:lnTo>
                      <a:pt x="25" y="205"/>
                    </a:lnTo>
                    <a:lnTo>
                      <a:pt x="24" y="204"/>
                    </a:lnTo>
                    <a:lnTo>
                      <a:pt x="23" y="204"/>
                    </a:lnTo>
                    <a:lnTo>
                      <a:pt x="22" y="204"/>
                    </a:lnTo>
                    <a:lnTo>
                      <a:pt x="22" y="203"/>
                    </a:lnTo>
                    <a:lnTo>
                      <a:pt x="21" y="203"/>
                    </a:lnTo>
                    <a:lnTo>
                      <a:pt x="20" y="203"/>
                    </a:lnTo>
                    <a:lnTo>
                      <a:pt x="19" y="202"/>
                    </a:lnTo>
                    <a:lnTo>
                      <a:pt x="18" y="202"/>
                    </a:lnTo>
                    <a:lnTo>
                      <a:pt x="17" y="202"/>
                    </a:lnTo>
                    <a:lnTo>
                      <a:pt x="17" y="201"/>
                    </a:lnTo>
                    <a:lnTo>
                      <a:pt x="16" y="201"/>
                    </a:lnTo>
                    <a:lnTo>
                      <a:pt x="15" y="200"/>
                    </a:lnTo>
                    <a:lnTo>
                      <a:pt x="14" y="200"/>
                    </a:lnTo>
                    <a:lnTo>
                      <a:pt x="13" y="199"/>
                    </a:lnTo>
                    <a:lnTo>
                      <a:pt x="12" y="199"/>
                    </a:lnTo>
                    <a:lnTo>
                      <a:pt x="11" y="198"/>
                    </a:lnTo>
                    <a:lnTo>
                      <a:pt x="10" y="198"/>
                    </a:lnTo>
                    <a:lnTo>
                      <a:pt x="10" y="197"/>
                    </a:lnTo>
                    <a:lnTo>
                      <a:pt x="9" y="197"/>
                    </a:lnTo>
                    <a:lnTo>
                      <a:pt x="9" y="196"/>
                    </a:lnTo>
                    <a:lnTo>
                      <a:pt x="8" y="196"/>
                    </a:lnTo>
                    <a:lnTo>
                      <a:pt x="7" y="195"/>
                    </a:lnTo>
                    <a:lnTo>
                      <a:pt x="6" y="194"/>
                    </a:lnTo>
                    <a:lnTo>
                      <a:pt x="5" y="193"/>
                    </a:lnTo>
                    <a:lnTo>
                      <a:pt x="4" y="192"/>
                    </a:lnTo>
                    <a:lnTo>
                      <a:pt x="4" y="191"/>
                    </a:lnTo>
                    <a:lnTo>
                      <a:pt x="3" y="191"/>
                    </a:lnTo>
                    <a:lnTo>
                      <a:pt x="3" y="190"/>
                    </a:lnTo>
                    <a:lnTo>
                      <a:pt x="2" y="190"/>
                    </a:lnTo>
                    <a:lnTo>
                      <a:pt x="2" y="189"/>
                    </a:lnTo>
                    <a:lnTo>
                      <a:pt x="2" y="188"/>
                    </a:lnTo>
                    <a:lnTo>
                      <a:pt x="1" y="188"/>
                    </a:lnTo>
                    <a:lnTo>
                      <a:pt x="1" y="187"/>
                    </a:lnTo>
                    <a:lnTo>
                      <a:pt x="1" y="186"/>
                    </a:lnTo>
                    <a:lnTo>
                      <a:pt x="0" y="185"/>
                    </a:lnTo>
                    <a:lnTo>
                      <a:pt x="0" y="184"/>
                    </a:lnTo>
                    <a:lnTo>
                      <a:pt x="0" y="183"/>
                    </a:lnTo>
                    <a:lnTo>
                      <a:pt x="0" y="182"/>
                    </a:lnTo>
                    <a:lnTo>
                      <a:pt x="0" y="181"/>
                    </a:lnTo>
                    <a:lnTo>
                      <a:pt x="0" y="180"/>
                    </a:lnTo>
                    <a:lnTo>
                      <a:pt x="0" y="101"/>
                    </a:lnTo>
                    <a:lnTo>
                      <a:pt x="0" y="100"/>
                    </a:lnTo>
                    <a:lnTo>
                      <a:pt x="0" y="99"/>
                    </a:lnTo>
                    <a:lnTo>
                      <a:pt x="0" y="98"/>
                    </a:lnTo>
                    <a:lnTo>
                      <a:pt x="0" y="97"/>
                    </a:lnTo>
                    <a:lnTo>
                      <a:pt x="0" y="96"/>
                    </a:lnTo>
                    <a:lnTo>
                      <a:pt x="0" y="95"/>
                    </a:lnTo>
                    <a:lnTo>
                      <a:pt x="0" y="94"/>
                    </a:lnTo>
                    <a:lnTo>
                      <a:pt x="0" y="93"/>
                    </a:lnTo>
                    <a:lnTo>
                      <a:pt x="0" y="92"/>
                    </a:lnTo>
                    <a:lnTo>
                      <a:pt x="1" y="91"/>
                    </a:lnTo>
                    <a:lnTo>
                      <a:pt x="1" y="90"/>
                    </a:lnTo>
                    <a:lnTo>
                      <a:pt x="1" y="89"/>
                    </a:lnTo>
                    <a:lnTo>
                      <a:pt x="1" y="88"/>
                    </a:lnTo>
                    <a:lnTo>
                      <a:pt x="2" y="88"/>
                    </a:lnTo>
                    <a:lnTo>
                      <a:pt x="2" y="87"/>
                    </a:lnTo>
                    <a:lnTo>
                      <a:pt x="2" y="86"/>
                    </a:lnTo>
                    <a:lnTo>
                      <a:pt x="3" y="85"/>
                    </a:lnTo>
                    <a:lnTo>
                      <a:pt x="3" y="84"/>
                    </a:lnTo>
                    <a:lnTo>
                      <a:pt x="3" y="83"/>
                    </a:lnTo>
                    <a:lnTo>
                      <a:pt x="4" y="83"/>
                    </a:lnTo>
                    <a:lnTo>
                      <a:pt x="4" y="82"/>
                    </a:lnTo>
                    <a:lnTo>
                      <a:pt x="5" y="81"/>
                    </a:lnTo>
                    <a:lnTo>
                      <a:pt x="5" y="80"/>
                    </a:lnTo>
                    <a:lnTo>
                      <a:pt x="6" y="80"/>
                    </a:lnTo>
                    <a:lnTo>
                      <a:pt x="6" y="79"/>
                    </a:lnTo>
                    <a:lnTo>
                      <a:pt x="7" y="78"/>
                    </a:lnTo>
                    <a:lnTo>
                      <a:pt x="8" y="77"/>
                    </a:lnTo>
                    <a:lnTo>
                      <a:pt x="8" y="76"/>
                    </a:lnTo>
                    <a:lnTo>
                      <a:pt x="9" y="76"/>
                    </a:lnTo>
                    <a:lnTo>
                      <a:pt x="10" y="75"/>
                    </a:lnTo>
                    <a:lnTo>
                      <a:pt x="10" y="74"/>
                    </a:lnTo>
                    <a:lnTo>
                      <a:pt x="11" y="74"/>
                    </a:lnTo>
                    <a:lnTo>
                      <a:pt x="12" y="73"/>
                    </a:lnTo>
                    <a:lnTo>
                      <a:pt x="13" y="72"/>
                    </a:lnTo>
                    <a:lnTo>
                      <a:pt x="14" y="71"/>
                    </a:lnTo>
                    <a:lnTo>
                      <a:pt x="15" y="71"/>
                    </a:lnTo>
                    <a:lnTo>
                      <a:pt x="15" y="70"/>
                    </a:lnTo>
                    <a:lnTo>
                      <a:pt x="16" y="70"/>
                    </a:lnTo>
                    <a:lnTo>
                      <a:pt x="17" y="70"/>
                    </a:lnTo>
                    <a:lnTo>
                      <a:pt x="18" y="69"/>
                    </a:lnTo>
                    <a:lnTo>
                      <a:pt x="19" y="69"/>
                    </a:lnTo>
                    <a:lnTo>
                      <a:pt x="19" y="68"/>
                    </a:lnTo>
                    <a:lnTo>
                      <a:pt x="20" y="68"/>
                    </a:lnTo>
                    <a:lnTo>
                      <a:pt x="21" y="68"/>
                    </a:lnTo>
                    <a:lnTo>
                      <a:pt x="22" y="67"/>
                    </a:lnTo>
                    <a:lnTo>
                      <a:pt x="23" y="67"/>
                    </a:lnTo>
                    <a:lnTo>
                      <a:pt x="24" y="67"/>
                    </a:lnTo>
                    <a:lnTo>
                      <a:pt x="25" y="66"/>
                    </a:lnTo>
                    <a:lnTo>
                      <a:pt x="26" y="66"/>
                    </a:lnTo>
                    <a:lnTo>
                      <a:pt x="27" y="66"/>
                    </a:lnTo>
                    <a:lnTo>
                      <a:pt x="28" y="66"/>
                    </a:lnTo>
                    <a:lnTo>
                      <a:pt x="29" y="65"/>
                    </a:lnTo>
                    <a:lnTo>
                      <a:pt x="30" y="65"/>
                    </a:lnTo>
                    <a:lnTo>
                      <a:pt x="31" y="65"/>
                    </a:lnTo>
                    <a:lnTo>
                      <a:pt x="32" y="65"/>
                    </a:lnTo>
                    <a:lnTo>
                      <a:pt x="33" y="65"/>
                    </a:lnTo>
                    <a:lnTo>
                      <a:pt x="34" y="65"/>
                    </a:lnTo>
                    <a:lnTo>
                      <a:pt x="35" y="65"/>
                    </a:lnTo>
                    <a:lnTo>
                      <a:pt x="36" y="65"/>
                    </a:lnTo>
                    <a:lnTo>
                      <a:pt x="37" y="65"/>
                    </a:lnTo>
                    <a:lnTo>
                      <a:pt x="39" y="65"/>
                    </a:lnTo>
                    <a:lnTo>
                      <a:pt x="40" y="65"/>
                    </a:lnTo>
                    <a:lnTo>
                      <a:pt x="40" y="64"/>
                    </a:lnTo>
                    <a:lnTo>
                      <a:pt x="41" y="64"/>
                    </a:lnTo>
                    <a:lnTo>
                      <a:pt x="42" y="64"/>
                    </a:lnTo>
                    <a:lnTo>
                      <a:pt x="43" y="64"/>
                    </a:lnTo>
                    <a:lnTo>
                      <a:pt x="44" y="64"/>
                    </a:lnTo>
                    <a:lnTo>
                      <a:pt x="45" y="64"/>
                    </a:lnTo>
                    <a:lnTo>
                      <a:pt x="46" y="65"/>
                    </a:lnTo>
                    <a:lnTo>
                      <a:pt x="47" y="65"/>
                    </a:lnTo>
                    <a:lnTo>
                      <a:pt x="47" y="64"/>
                    </a:lnTo>
                    <a:lnTo>
                      <a:pt x="48" y="63"/>
                    </a:lnTo>
                    <a:lnTo>
                      <a:pt x="47" y="62"/>
                    </a:lnTo>
                    <a:lnTo>
                      <a:pt x="46" y="62"/>
                    </a:lnTo>
                    <a:lnTo>
                      <a:pt x="45" y="62"/>
                    </a:lnTo>
                    <a:lnTo>
                      <a:pt x="44" y="61"/>
                    </a:lnTo>
                    <a:lnTo>
                      <a:pt x="43" y="61"/>
                    </a:lnTo>
                    <a:lnTo>
                      <a:pt x="42" y="60"/>
                    </a:lnTo>
                    <a:lnTo>
                      <a:pt x="41" y="60"/>
                    </a:lnTo>
                    <a:lnTo>
                      <a:pt x="40" y="59"/>
                    </a:lnTo>
                    <a:lnTo>
                      <a:pt x="39" y="59"/>
                    </a:lnTo>
                    <a:lnTo>
                      <a:pt x="39" y="58"/>
                    </a:lnTo>
                    <a:lnTo>
                      <a:pt x="38" y="58"/>
                    </a:lnTo>
                    <a:lnTo>
                      <a:pt x="37" y="57"/>
                    </a:lnTo>
                    <a:lnTo>
                      <a:pt x="36" y="57"/>
                    </a:lnTo>
                    <a:lnTo>
                      <a:pt x="36" y="56"/>
                    </a:lnTo>
                    <a:lnTo>
                      <a:pt x="35" y="56"/>
                    </a:lnTo>
                    <a:lnTo>
                      <a:pt x="35" y="55"/>
                    </a:lnTo>
                    <a:lnTo>
                      <a:pt x="34" y="55"/>
                    </a:lnTo>
                    <a:lnTo>
                      <a:pt x="33" y="54"/>
                    </a:lnTo>
                    <a:lnTo>
                      <a:pt x="33" y="53"/>
                    </a:lnTo>
                    <a:lnTo>
                      <a:pt x="32" y="53"/>
                    </a:lnTo>
                    <a:lnTo>
                      <a:pt x="32" y="52"/>
                    </a:lnTo>
                    <a:lnTo>
                      <a:pt x="31" y="52"/>
                    </a:lnTo>
                    <a:lnTo>
                      <a:pt x="31" y="51"/>
                    </a:lnTo>
                    <a:lnTo>
                      <a:pt x="30" y="51"/>
                    </a:lnTo>
                    <a:lnTo>
                      <a:pt x="30" y="50"/>
                    </a:lnTo>
                    <a:lnTo>
                      <a:pt x="29" y="49"/>
                    </a:lnTo>
                    <a:lnTo>
                      <a:pt x="29" y="48"/>
                    </a:lnTo>
                    <a:lnTo>
                      <a:pt x="28" y="47"/>
                    </a:lnTo>
                    <a:lnTo>
                      <a:pt x="28" y="46"/>
                    </a:lnTo>
                    <a:lnTo>
                      <a:pt x="27" y="46"/>
                    </a:lnTo>
                    <a:lnTo>
                      <a:pt x="27" y="45"/>
                    </a:lnTo>
                    <a:lnTo>
                      <a:pt x="27" y="44"/>
                    </a:lnTo>
                    <a:lnTo>
                      <a:pt x="26" y="43"/>
                    </a:lnTo>
                    <a:lnTo>
                      <a:pt x="26" y="42"/>
                    </a:lnTo>
                    <a:lnTo>
                      <a:pt x="26" y="41"/>
                    </a:lnTo>
                    <a:lnTo>
                      <a:pt x="25" y="40"/>
                    </a:lnTo>
                    <a:lnTo>
                      <a:pt x="25" y="39"/>
                    </a:lnTo>
                    <a:lnTo>
                      <a:pt x="25" y="38"/>
                    </a:lnTo>
                    <a:lnTo>
                      <a:pt x="25" y="37"/>
                    </a:lnTo>
                    <a:lnTo>
                      <a:pt x="25" y="36"/>
                    </a:lnTo>
                    <a:lnTo>
                      <a:pt x="25" y="35"/>
                    </a:lnTo>
                    <a:lnTo>
                      <a:pt x="24" y="35"/>
                    </a:lnTo>
                    <a:lnTo>
                      <a:pt x="24" y="34"/>
                    </a:lnTo>
                    <a:lnTo>
                      <a:pt x="24" y="33"/>
                    </a:lnTo>
                    <a:lnTo>
                      <a:pt x="24" y="32"/>
                    </a:lnTo>
                    <a:lnTo>
                      <a:pt x="24" y="31"/>
                    </a:lnTo>
                    <a:lnTo>
                      <a:pt x="24" y="30"/>
                    </a:lnTo>
                    <a:lnTo>
                      <a:pt x="24" y="29"/>
                    </a:lnTo>
                    <a:lnTo>
                      <a:pt x="25" y="28"/>
                    </a:lnTo>
                    <a:lnTo>
                      <a:pt x="25" y="27"/>
                    </a:lnTo>
                    <a:lnTo>
                      <a:pt x="25" y="26"/>
                    </a:lnTo>
                    <a:lnTo>
                      <a:pt x="25" y="25"/>
                    </a:lnTo>
                    <a:lnTo>
                      <a:pt x="25" y="24"/>
                    </a:lnTo>
                    <a:lnTo>
                      <a:pt x="25" y="23"/>
                    </a:lnTo>
                    <a:lnTo>
                      <a:pt x="26" y="23"/>
                    </a:lnTo>
                    <a:lnTo>
                      <a:pt x="26" y="22"/>
                    </a:lnTo>
                    <a:lnTo>
                      <a:pt x="26" y="21"/>
                    </a:lnTo>
                    <a:lnTo>
                      <a:pt x="27" y="20"/>
                    </a:lnTo>
                    <a:lnTo>
                      <a:pt x="27" y="19"/>
                    </a:lnTo>
                    <a:lnTo>
                      <a:pt x="27" y="18"/>
                    </a:lnTo>
                    <a:lnTo>
                      <a:pt x="28" y="18"/>
                    </a:lnTo>
                    <a:lnTo>
                      <a:pt x="28" y="17"/>
                    </a:lnTo>
                    <a:lnTo>
                      <a:pt x="28" y="16"/>
                    </a:lnTo>
                    <a:lnTo>
                      <a:pt x="29" y="16"/>
                    </a:lnTo>
                    <a:lnTo>
                      <a:pt x="29" y="15"/>
                    </a:lnTo>
                    <a:lnTo>
                      <a:pt x="30" y="14"/>
                    </a:lnTo>
                    <a:lnTo>
                      <a:pt x="30" y="13"/>
                    </a:lnTo>
                    <a:lnTo>
                      <a:pt x="31" y="13"/>
                    </a:lnTo>
                    <a:lnTo>
                      <a:pt x="31" y="12"/>
                    </a:lnTo>
                    <a:lnTo>
                      <a:pt x="32" y="11"/>
                    </a:lnTo>
                    <a:lnTo>
                      <a:pt x="33" y="10"/>
                    </a:lnTo>
                    <a:lnTo>
                      <a:pt x="34" y="10"/>
                    </a:lnTo>
                    <a:lnTo>
                      <a:pt x="34" y="9"/>
                    </a:lnTo>
                    <a:lnTo>
                      <a:pt x="35" y="8"/>
                    </a:lnTo>
                    <a:lnTo>
                      <a:pt x="36" y="7"/>
                    </a:lnTo>
                    <a:lnTo>
                      <a:pt x="37" y="7"/>
                    </a:lnTo>
                    <a:lnTo>
                      <a:pt x="37" y="6"/>
                    </a:lnTo>
                    <a:lnTo>
                      <a:pt x="38" y="6"/>
                    </a:lnTo>
                    <a:lnTo>
                      <a:pt x="39" y="5"/>
                    </a:lnTo>
                    <a:lnTo>
                      <a:pt x="40" y="5"/>
                    </a:lnTo>
                    <a:lnTo>
                      <a:pt x="40" y="4"/>
                    </a:lnTo>
                    <a:lnTo>
                      <a:pt x="41" y="4"/>
                    </a:lnTo>
                    <a:lnTo>
                      <a:pt x="42" y="4"/>
                    </a:lnTo>
                    <a:lnTo>
                      <a:pt x="42" y="3"/>
                    </a:lnTo>
                    <a:lnTo>
                      <a:pt x="43" y="3"/>
                    </a:lnTo>
                    <a:lnTo>
                      <a:pt x="44" y="3"/>
                    </a:lnTo>
                    <a:lnTo>
                      <a:pt x="44" y="2"/>
                    </a:lnTo>
                    <a:lnTo>
                      <a:pt x="45" y="2"/>
                    </a:lnTo>
                    <a:lnTo>
                      <a:pt x="46" y="2"/>
                    </a:lnTo>
                    <a:lnTo>
                      <a:pt x="47" y="2"/>
                    </a:lnTo>
                    <a:lnTo>
                      <a:pt x="47" y="1"/>
                    </a:lnTo>
                    <a:lnTo>
                      <a:pt x="48" y="1"/>
                    </a:lnTo>
                    <a:lnTo>
                      <a:pt x="49" y="1"/>
                    </a:lnTo>
                    <a:lnTo>
                      <a:pt x="50" y="1"/>
                    </a:lnTo>
                    <a:lnTo>
                      <a:pt x="51" y="1"/>
                    </a:lnTo>
                    <a:lnTo>
                      <a:pt x="52" y="1"/>
                    </a:lnTo>
                    <a:lnTo>
                      <a:pt x="53" y="0"/>
                    </a:lnTo>
                    <a:lnTo>
                      <a:pt x="54" y="0"/>
                    </a:lnTo>
                    <a:lnTo>
                      <a:pt x="55" y="0"/>
                    </a:lnTo>
                    <a:lnTo>
                      <a:pt x="56" y="0"/>
                    </a:lnTo>
                    <a:lnTo>
                      <a:pt x="57" y="0"/>
                    </a:lnTo>
                    <a:lnTo>
                      <a:pt x="58" y="0"/>
                    </a:lnTo>
                    <a:lnTo>
                      <a:pt x="59" y="0"/>
                    </a:lnTo>
                    <a:lnTo>
                      <a:pt x="60" y="1"/>
                    </a:lnTo>
                    <a:lnTo>
                      <a:pt x="61" y="1"/>
                    </a:lnTo>
                    <a:lnTo>
                      <a:pt x="62" y="1"/>
                    </a:lnTo>
                    <a:lnTo>
                      <a:pt x="63" y="1"/>
                    </a:lnTo>
                    <a:lnTo>
                      <a:pt x="64" y="1"/>
                    </a:lnTo>
                    <a:lnTo>
                      <a:pt x="65" y="2"/>
                    </a:lnTo>
                    <a:lnTo>
                      <a:pt x="66" y="2"/>
                    </a:lnTo>
                    <a:lnTo>
                      <a:pt x="67" y="2"/>
                    </a:lnTo>
                    <a:lnTo>
                      <a:pt x="68" y="3"/>
                    </a:lnTo>
                    <a:lnTo>
                      <a:pt x="69" y="3"/>
                    </a:lnTo>
                    <a:lnTo>
                      <a:pt x="70" y="4"/>
                    </a:lnTo>
                    <a:lnTo>
                      <a:pt x="71" y="4"/>
                    </a:lnTo>
                    <a:lnTo>
                      <a:pt x="72" y="5"/>
                    </a:lnTo>
                    <a:lnTo>
                      <a:pt x="73" y="5"/>
                    </a:lnTo>
                    <a:lnTo>
                      <a:pt x="73" y="6"/>
                    </a:lnTo>
                    <a:lnTo>
                      <a:pt x="74" y="6"/>
                    </a:lnTo>
                    <a:lnTo>
                      <a:pt x="75" y="7"/>
                    </a:lnTo>
                    <a:lnTo>
                      <a:pt x="76" y="7"/>
                    </a:lnTo>
                    <a:lnTo>
                      <a:pt x="76" y="8"/>
                    </a:lnTo>
                    <a:lnTo>
                      <a:pt x="77" y="8"/>
                    </a:lnTo>
                    <a:lnTo>
                      <a:pt x="77" y="9"/>
                    </a:lnTo>
                    <a:lnTo>
                      <a:pt x="78" y="10"/>
                    </a:lnTo>
                    <a:lnTo>
                      <a:pt x="79" y="10"/>
                    </a:lnTo>
                    <a:lnTo>
                      <a:pt x="79" y="11"/>
                    </a:lnTo>
                    <a:lnTo>
                      <a:pt x="80" y="11"/>
                    </a:lnTo>
                    <a:lnTo>
                      <a:pt x="80" y="12"/>
                    </a:lnTo>
                    <a:lnTo>
                      <a:pt x="81" y="13"/>
                    </a:lnTo>
                    <a:lnTo>
                      <a:pt x="82" y="14"/>
                    </a:lnTo>
                    <a:lnTo>
                      <a:pt x="82" y="15"/>
                    </a:lnTo>
                    <a:lnTo>
                      <a:pt x="83" y="16"/>
                    </a:lnTo>
                    <a:lnTo>
                      <a:pt x="84" y="17"/>
                    </a:lnTo>
                    <a:lnTo>
                      <a:pt x="84" y="18"/>
                    </a:lnTo>
                    <a:lnTo>
                      <a:pt x="85" y="19"/>
                    </a:lnTo>
                    <a:lnTo>
                      <a:pt x="85" y="20"/>
                    </a:lnTo>
                    <a:lnTo>
                      <a:pt x="85" y="21"/>
                    </a:lnTo>
                    <a:lnTo>
                      <a:pt x="86" y="22"/>
                    </a:lnTo>
                    <a:lnTo>
                      <a:pt x="86" y="23"/>
                    </a:lnTo>
                    <a:lnTo>
                      <a:pt x="86" y="24"/>
                    </a:lnTo>
                    <a:lnTo>
                      <a:pt x="87" y="25"/>
                    </a:lnTo>
                    <a:lnTo>
                      <a:pt x="87" y="26"/>
                    </a:lnTo>
                    <a:lnTo>
                      <a:pt x="87" y="27"/>
                    </a:lnTo>
                    <a:lnTo>
                      <a:pt x="87" y="28"/>
                    </a:lnTo>
                    <a:lnTo>
                      <a:pt x="87" y="29"/>
                    </a:lnTo>
                    <a:lnTo>
                      <a:pt x="87" y="30"/>
                    </a:lnTo>
                    <a:lnTo>
                      <a:pt x="87" y="31"/>
                    </a:lnTo>
                    <a:lnTo>
                      <a:pt x="87" y="32"/>
                    </a:lnTo>
                    <a:lnTo>
                      <a:pt x="87" y="33"/>
                    </a:lnTo>
                    <a:lnTo>
                      <a:pt x="87" y="34"/>
                    </a:lnTo>
                    <a:lnTo>
                      <a:pt x="87" y="35"/>
                    </a:lnTo>
                    <a:lnTo>
                      <a:pt x="87" y="36"/>
                    </a:lnTo>
                    <a:lnTo>
                      <a:pt x="87" y="37"/>
                    </a:lnTo>
                    <a:lnTo>
                      <a:pt x="87" y="38"/>
                    </a:lnTo>
                    <a:lnTo>
                      <a:pt x="87" y="39"/>
                    </a:lnTo>
                    <a:lnTo>
                      <a:pt x="86" y="39"/>
                    </a:lnTo>
                    <a:lnTo>
                      <a:pt x="86" y="40"/>
                    </a:lnTo>
                    <a:lnTo>
                      <a:pt x="86" y="41"/>
                    </a:lnTo>
                    <a:lnTo>
                      <a:pt x="86" y="42"/>
                    </a:lnTo>
                    <a:lnTo>
                      <a:pt x="85" y="42"/>
                    </a:lnTo>
                    <a:lnTo>
                      <a:pt x="85" y="43"/>
                    </a:lnTo>
                    <a:lnTo>
                      <a:pt x="85" y="44"/>
                    </a:lnTo>
                    <a:lnTo>
                      <a:pt x="84" y="45"/>
                    </a:lnTo>
                    <a:lnTo>
                      <a:pt x="84" y="46"/>
                    </a:lnTo>
                    <a:lnTo>
                      <a:pt x="84" y="47"/>
                    </a:lnTo>
                    <a:lnTo>
                      <a:pt x="83" y="47"/>
                    </a:lnTo>
                    <a:lnTo>
                      <a:pt x="83" y="48"/>
                    </a:lnTo>
                    <a:lnTo>
                      <a:pt x="82" y="48"/>
                    </a:lnTo>
                    <a:lnTo>
                      <a:pt x="82" y="49"/>
                    </a:lnTo>
                    <a:lnTo>
                      <a:pt x="82" y="50"/>
                    </a:lnTo>
                    <a:lnTo>
                      <a:pt x="81" y="50"/>
                    </a:lnTo>
                    <a:lnTo>
                      <a:pt x="81" y="51"/>
                    </a:lnTo>
                    <a:lnTo>
                      <a:pt x="80" y="51"/>
                    </a:lnTo>
                    <a:lnTo>
                      <a:pt x="80" y="52"/>
                    </a:lnTo>
                    <a:lnTo>
                      <a:pt x="79" y="53"/>
                    </a:lnTo>
                    <a:lnTo>
                      <a:pt x="78" y="54"/>
                    </a:lnTo>
                    <a:lnTo>
                      <a:pt x="77" y="55"/>
                    </a:lnTo>
                    <a:lnTo>
                      <a:pt x="76" y="56"/>
                    </a:lnTo>
                    <a:lnTo>
                      <a:pt x="75" y="57"/>
                    </a:lnTo>
                    <a:lnTo>
                      <a:pt x="74" y="57"/>
                    </a:lnTo>
                    <a:lnTo>
                      <a:pt x="74" y="58"/>
                    </a:lnTo>
                    <a:lnTo>
                      <a:pt x="73" y="58"/>
                    </a:lnTo>
                    <a:lnTo>
                      <a:pt x="72" y="59"/>
                    </a:lnTo>
                    <a:lnTo>
                      <a:pt x="71" y="59"/>
                    </a:lnTo>
                    <a:lnTo>
                      <a:pt x="71" y="60"/>
                    </a:lnTo>
                    <a:lnTo>
                      <a:pt x="70" y="60"/>
                    </a:lnTo>
                    <a:lnTo>
                      <a:pt x="69" y="60"/>
                    </a:lnTo>
                    <a:lnTo>
                      <a:pt x="68" y="61"/>
                    </a:lnTo>
                    <a:lnTo>
                      <a:pt x="67" y="61"/>
                    </a:lnTo>
                    <a:lnTo>
                      <a:pt x="66" y="62"/>
                    </a:lnTo>
                    <a:lnTo>
                      <a:pt x="65" y="62"/>
                    </a:lnTo>
                    <a:lnTo>
                      <a:pt x="64" y="62"/>
                    </a:lnTo>
                    <a:lnTo>
                      <a:pt x="63" y="63"/>
                    </a:lnTo>
                    <a:lnTo>
                      <a:pt x="62" y="63"/>
                    </a:lnTo>
                    <a:lnTo>
                      <a:pt x="62" y="64"/>
                    </a:lnTo>
                    <a:lnTo>
                      <a:pt x="63" y="64"/>
                    </a:lnTo>
                    <a:lnTo>
                      <a:pt x="63" y="65"/>
                    </a:lnTo>
                    <a:close/>
                  </a:path>
                </a:pathLst>
              </a:custGeom>
              <a:solidFill>
                <a:schemeClr val="bg2"/>
              </a:solidFill>
              <a:ln w="9525">
                <a:noFill/>
                <a:round/>
              </a:ln>
              <a:effectLst>
                <a:outerShdw blurRad="50800" dist="38100" dir="5400000" algn="t" rotWithShape="0">
                  <a:prstClr val="black">
                    <a:alpha val="40000"/>
                  </a:prstClr>
                </a:outerShdw>
              </a:effectLst>
            </p:spPr>
            <p:txBody>
              <a:bodyPr/>
              <a:lstStyle/>
              <a:p>
                <a:pPr>
                  <a:lnSpc>
                    <a:spcPct val="100000"/>
                  </a:lnSpc>
                  <a:spcBef>
                    <a:spcPct val="0"/>
                  </a:spcBef>
                  <a:buClrTx/>
                  <a:buSzTx/>
                  <a:buFontTx/>
                  <a:buNone/>
                </a:pPr>
                <a:endParaRPr lang="en-US"/>
              </a:p>
            </p:txBody>
          </p:sp>
        </p:grpSp>
      </p:grpSp>
      <p:grpSp>
        <p:nvGrpSpPr>
          <p:cNvPr id="11" name="Group 34"/>
          <p:cNvGrpSpPr/>
          <p:nvPr/>
        </p:nvGrpSpPr>
        <p:grpSpPr>
          <a:xfrm>
            <a:off x="1567817" y="1985952"/>
            <a:ext cx="2982652" cy="1145047"/>
            <a:chOff x="3075983" y="2534594"/>
            <a:chExt cx="2982652" cy="1145047"/>
          </a:xfrm>
        </p:grpSpPr>
        <p:cxnSp>
          <p:nvCxnSpPr>
            <p:cNvPr id="12" name="Elbow Connector 84"/>
            <p:cNvCxnSpPr/>
            <p:nvPr/>
          </p:nvCxnSpPr>
          <p:spPr>
            <a:xfrm>
              <a:off x="5910550" y="2969538"/>
              <a:ext cx="148085" cy="710103"/>
            </a:xfrm>
            <a:prstGeom prst="bentConnector2">
              <a:avLst/>
            </a:prstGeom>
            <a:ln w="57150">
              <a:solidFill>
                <a:schemeClr val="tx2"/>
              </a:solidFill>
              <a:tailEnd type="triangle"/>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3" name="Group 153"/>
            <p:cNvGrpSpPr/>
            <p:nvPr/>
          </p:nvGrpSpPr>
          <p:grpSpPr>
            <a:xfrm>
              <a:off x="3075983" y="2534594"/>
              <a:ext cx="2799842" cy="914400"/>
              <a:chOff x="3052833" y="2534594"/>
              <a:chExt cx="2799842" cy="914400"/>
            </a:xfrm>
          </p:grpSpPr>
          <p:sp>
            <p:nvSpPr>
              <p:cNvPr id="14" name="Oval 25"/>
              <p:cNvSpPr>
                <a:spLocks noChangeArrowheads="1"/>
              </p:cNvSpPr>
              <p:nvPr/>
            </p:nvSpPr>
            <p:spPr bwMode="auto">
              <a:xfrm>
                <a:off x="3052833" y="2534594"/>
                <a:ext cx="2799842" cy="914400"/>
              </a:xfrm>
              <a:prstGeom prst="roundRect">
                <a:avLst/>
              </a:prstGeom>
              <a:solidFill>
                <a:schemeClr val="bg1">
                  <a:lumMod val="50000"/>
                </a:schemeClr>
              </a:solidFill>
              <a:ln w="38100" algn="ctr">
                <a:noFill/>
                <a:round/>
              </a:ln>
              <a:effectLst>
                <a:outerShdw blurRad="50800" dist="38100" dir="2700000" algn="tl" rotWithShape="0">
                  <a:prstClr val="black">
                    <a:alpha val="40000"/>
                  </a:prstClr>
                </a:outerShdw>
              </a:effectLst>
            </p:spPr>
            <p:txBody>
              <a:bodyPr wrap="square" lIns="640080" tIns="71991" rIns="0" bIns="71991" anchor="ctr" anchorCtr="0"/>
              <a:lstStyle/>
              <a:p>
                <a:pPr marL="166688" indent="-166688">
                  <a:spcBef>
                    <a:spcPts val="100"/>
                  </a:spcBef>
                  <a:spcAft>
                    <a:spcPts val="100"/>
                  </a:spcAft>
                  <a:buClr>
                    <a:schemeClr val="tx1"/>
                  </a:buClr>
                  <a:buSzPct val="120000"/>
                  <a:buFont typeface="Arial" panose="020B0604020202020204" pitchFamily="34" charset="0"/>
                  <a:buChar char="•"/>
                  <a:tabLst>
                    <a:tab pos="228573" algn="l"/>
                  </a:tabLst>
                </a:pPr>
                <a:r>
                  <a:rPr lang="en-US" altLang="ja-JP" sz="1400" b="1" smtClean="0">
                    <a:latin typeface="Arial" panose="020B0604020202020204" pitchFamily="34" charset="0"/>
                    <a:cs typeface="Arial" panose="020B0604020202020204" pitchFamily="34" charset="0"/>
                  </a:rPr>
                  <a:t>Betrokkenheid</a:t>
                </a:r>
              </a:p>
              <a:p>
                <a:pPr marL="166688" lvl="1" indent="-166688">
                  <a:spcBef>
                    <a:spcPts val="100"/>
                  </a:spcBef>
                  <a:spcAft>
                    <a:spcPts val="100"/>
                  </a:spcAft>
                  <a:buClr>
                    <a:schemeClr val="tx1"/>
                  </a:buClr>
                  <a:buSzPct val="120000"/>
                  <a:buFont typeface="Arial" panose="020B0604020202020204" pitchFamily="34" charset="0"/>
                  <a:buChar char="•"/>
                  <a:tabLst>
                    <a:tab pos="173038" algn="l"/>
                  </a:tabLst>
                </a:pPr>
                <a:r>
                  <a:rPr lang="en-US" altLang="ja-JP" sz="1400" b="1" smtClean="0">
                    <a:latin typeface="Arial" panose="020B0604020202020204" pitchFamily="34" charset="0"/>
                    <a:cs typeface="Arial" panose="020B0604020202020204" pitchFamily="34" charset="0"/>
                  </a:rPr>
                  <a:t>Inzet</a:t>
                </a:r>
              </a:p>
              <a:p>
                <a:pPr marL="166688" lvl="1" indent="-166688">
                  <a:spcBef>
                    <a:spcPts val="100"/>
                  </a:spcBef>
                  <a:spcAft>
                    <a:spcPts val="100"/>
                  </a:spcAft>
                  <a:buClr>
                    <a:schemeClr val="tx1"/>
                  </a:buClr>
                  <a:buSzPct val="120000"/>
                  <a:buFont typeface="Arial" panose="020B0604020202020204" pitchFamily="34" charset="0"/>
                  <a:buChar char="•"/>
                  <a:tabLst>
                    <a:tab pos="173038" algn="l"/>
                  </a:tabLst>
                </a:pPr>
                <a:r>
                  <a:rPr lang="en-US" altLang="ja-JP" sz="1400" b="1" smtClean="0">
                    <a:latin typeface="Arial" panose="020B0604020202020204" pitchFamily="34" charset="0"/>
                    <a:cs typeface="Arial" panose="020B0604020202020204" pitchFamily="34" charset="0"/>
                  </a:rPr>
                  <a:t>Gedrevenheid</a:t>
                </a:r>
              </a:p>
            </p:txBody>
          </p:sp>
          <p:pic>
            <p:nvPicPr>
              <p:cNvPr id="15" name="Picture 14" descr="cogs_icon_white.png"/>
              <p:cNvPicPr>
                <a:picLocks noChangeAspect="1"/>
              </p:cNvPicPr>
              <p:nvPr/>
            </p:nvPicPr>
            <p:blipFill>
              <a:blip r:embed="rId4"/>
              <a:stretch>
                <a:fillRect/>
              </a:stretch>
            </p:blipFill>
            <p:spPr>
              <a:xfrm rot="262492" flipH="1">
                <a:off x="3152422" y="2722307"/>
                <a:ext cx="457200" cy="538974"/>
              </a:xfrm>
              <a:prstGeom prst="rect">
                <a:avLst/>
              </a:prstGeom>
              <a:effectLst>
                <a:outerShdw blurRad="50800" dist="38100" dir="5400000" algn="t" rotWithShape="0">
                  <a:prstClr val="black">
                    <a:alpha val="40000"/>
                  </a:prstClr>
                </a:outerShdw>
              </a:effectLst>
            </p:spPr>
          </p:pic>
        </p:grpSp>
      </p:grpSp>
      <p:grpSp>
        <p:nvGrpSpPr>
          <p:cNvPr id="16" name="Group 65"/>
          <p:cNvGrpSpPr/>
          <p:nvPr/>
        </p:nvGrpSpPr>
        <p:grpSpPr>
          <a:xfrm>
            <a:off x="1567816" y="4250535"/>
            <a:ext cx="2971078" cy="1230421"/>
            <a:chOff x="3075982" y="4799177"/>
            <a:chExt cx="2971078" cy="1230421"/>
          </a:xfrm>
        </p:grpSpPr>
        <p:cxnSp>
          <p:nvCxnSpPr>
            <p:cNvPr id="17" name="Elbow Connector 84"/>
            <p:cNvCxnSpPr/>
            <p:nvPr/>
          </p:nvCxnSpPr>
          <p:spPr>
            <a:xfrm flipV="1">
              <a:off x="5898975" y="4799177"/>
              <a:ext cx="148085" cy="741662"/>
            </a:xfrm>
            <a:prstGeom prst="bentConnector2">
              <a:avLst/>
            </a:prstGeom>
            <a:ln w="57150">
              <a:solidFill>
                <a:schemeClr val="tx2"/>
              </a:solidFill>
              <a:tailEnd type="triangle"/>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8" name="Group 154"/>
            <p:cNvGrpSpPr/>
            <p:nvPr/>
          </p:nvGrpSpPr>
          <p:grpSpPr>
            <a:xfrm>
              <a:off x="3075982" y="5052080"/>
              <a:ext cx="2822993" cy="977518"/>
              <a:chOff x="3052832" y="5052080"/>
              <a:chExt cx="2822993" cy="977518"/>
            </a:xfrm>
          </p:grpSpPr>
          <p:sp>
            <p:nvSpPr>
              <p:cNvPr id="19" name="Oval 26"/>
              <p:cNvSpPr>
                <a:spLocks noChangeArrowheads="1"/>
              </p:cNvSpPr>
              <p:nvPr/>
            </p:nvSpPr>
            <p:spPr bwMode="auto">
              <a:xfrm>
                <a:off x="3052832" y="5052080"/>
                <a:ext cx="2822993" cy="977518"/>
              </a:xfrm>
              <a:prstGeom prst="roundRect">
                <a:avLst/>
              </a:prstGeom>
              <a:solidFill>
                <a:schemeClr val="bg1">
                  <a:lumMod val="50000"/>
                </a:schemeClr>
              </a:solidFill>
              <a:ln w="38100" algn="ctr">
                <a:noFill/>
                <a:round/>
              </a:ln>
              <a:effectLst>
                <a:outerShdw blurRad="50800" dist="38100" dir="2700000" algn="tl" rotWithShape="0">
                  <a:prstClr val="black">
                    <a:alpha val="40000"/>
                  </a:prstClr>
                </a:outerShdw>
              </a:effectLst>
            </p:spPr>
            <p:txBody>
              <a:bodyPr wrap="square" lIns="640080" tIns="71991" rIns="0" bIns="71991" anchor="ctr" anchorCtr="0"/>
              <a:lstStyle/>
              <a:p>
                <a:pPr marL="285750" indent="-285750">
                  <a:lnSpc>
                    <a:spcPts val="1400"/>
                  </a:lnSpc>
                  <a:spcBef>
                    <a:spcPts val="100"/>
                  </a:spcBef>
                  <a:spcAft>
                    <a:spcPts val="100"/>
                  </a:spcAft>
                  <a:buSzPct val="120000"/>
                  <a:buFont typeface="Arial" panose="020B0604020202020204" pitchFamily="34" charset="0"/>
                  <a:buChar char="•"/>
                  <a:tabLst>
                    <a:tab pos="228573" algn="l"/>
                  </a:tabLst>
                </a:pPr>
                <a:r>
                  <a:rPr lang="en-US" altLang="ja-JP" sz="1400" b="1" dirty="0" err="1" smtClean="0">
                    <a:latin typeface="Arial" panose="020B0604020202020204" pitchFamily="34" charset="0"/>
                    <a:cs typeface="Arial" panose="020B0604020202020204" pitchFamily="34" charset="0"/>
                  </a:rPr>
                  <a:t>Facilitatie</a:t>
                </a:r>
                <a:endParaRPr lang="en-US" altLang="ja-JP" sz="1400" b="1" dirty="0" smtClean="0">
                  <a:latin typeface="Arial" panose="020B0604020202020204" pitchFamily="34" charset="0"/>
                  <a:cs typeface="Arial" panose="020B0604020202020204" pitchFamily="34" charset="0"/>
                </a:endParaRPr>
              </a:p>
              <a:p>
                <a:pPr marL="285750" lvl="1" indent="-285750">
                  <a:lnSpc>
                    <a:spcPts val="1400"/>
                  </a:lnSpc>
                  <a:spcBef>
                    <a:spcPts val="100"/>
                  </a:spcBef>
                  <a:spcAft>
                    <a:spcPts val="100"/>
                  </a:spcAft>
                  <a:buSzPct val="120000"/>
                  <a:buFont typeface="Arial" panose="020B0604020202020204" pitchFamily="34" charset="0"/>
                  <a:buChar char="•"/>
                  <a:tabLst>
                    <a:tab pos="173038" algn="l"/>
                  </a:tabLst>
                </a:pPr>
                <a:r>
                  <a:rPr lang="en-US" altLang="ja-JP" sz="1400" b="1" dirty="0" err="1" smtClean="0">
                    <a:latin typeface="Arial" panose="020B0604020202020204" pitchFamily="34" charset="0"/>
                    <a:cs typeface="Arial" panose="020B0604020202020204" pitchFamily="34" charset="0"/>
                  </a:rPr>
                  <a:t>Geoptimaliseerde</a:t>
                </a:r>
                <a:r>
                  <a:rPr lang="en-US" altLang="ja-JP" sz="1400" b="1" dirty="0" smtClean="0">
                    <a:latin typeface="Arial" panose="020B0604020202020204" pitchFamily="34" charset="0"/>
                    <a:cs typeface="Arial" panose="020B0604020202020204" pitchFamily="34" charset="0"/>
                  </a:rPr>
                  <a:t> </a:t>
                </a:r>
                <a:r>
                  <a:rPr lang="en-US" altLang="ja-JP" sz="1400" b="1" dirty="0" err="1" smtClean="0">
                    <a:latin typeface="Arial" panose="020B0604020202020204" pitchFamily="34" charset="0"/>
                    <a:cs typeface="Arial" panose="020B0604020202020204" pitchFamily="34" charset="0"/>
                  </a:rPr>
                  <a:t>rollen</a:t>
                </a:r>
                <a:endParaRPr lang="en-US" altLang="ja-JP" sz="1400" b="1" dirty="0" smtClean="0">
                  <a:latin typeface="Arial" panose="020B0604020202020204" pitchFamily="34" charset="0"/>
                  <a:cs typeface="Arial" panose="020B0604020202020204" pitchFamily="34" charset="0"/>
                </a:endParaRPr>
              </a:p>
              <a:p>
                <a:pPr marL="285750" lvl="1" indent="-285750">
                  <a:lnSpc>
                    <a:spcPts val="1400"/>
                  </a:lnSpc>
                  <a:spcBef>
                    <a:spcPts val="100"/>
                  </a:spcBef>
                  <a:spcAft>
                    <a:spcPts val="100"/>
                  </a:spcAft>
                  <a:buSzPct val="120000"/>
                  <a:buFont typeface="Arial" panose="020B0604020202020204" pitchFamily="34" charset="0"/>
                  <a:buChar char="•"/>
                  <a:tabLst>
                    <a:tab pos="173038" algn="l"/>
                  </a:tabLst>
                </a:pPr>
                <a:r>
                  <a:rPr lang="en-US" altLang="ja-JP" sz="1400" b="1" dirty="0" err="1" smtClean="0">
                    <a:latin typeface="Arial" panose="020B0604020202020204" pitchFamily="34" charset="0"/>
                    <a:cs typeface="Arial" panose="020B0604020202020204" pitchFamily="34" charset="0"/>
                  </a:rPr>
                  <a:t>Ondersteunende</a:t>
                </a:r>
                <a:r>
                  <a:rPr lang="en-US" altLang="ja-JP" sz="1400" b="1" dirty="0" smtClean="0">
                    <a:latin typeface="Arial" panose="020B0604020202020204" pitchFamily="34" charset="0"/>
                    <a:cs typeface="Arial" panose="020B0604020202020204" pitchFamily="34" charset="0"/>
                  </a:rPr>
                  <a:t> </a:t>
                </a:r>
                <a:r>
                  <a:rPr lang="en-US" altLang="ja-JP" sz="1400" b="1" dirty="0" err="1" smtClean="0">
                    <a:latin typeface="Arial" panose="020B0604020202020204" pitchFamily="34" charset="0"/>
                    <a:cs typeface="Arial" panose="020B0604020202020204" pitchFamily="34" charset="0"/>
                  </a:rPr>
                  <a:t>omgeving</a:t>
                </a:r>
                <a:endParaRPr lang="ja-JP" altLang="en-US" sz="1400" b="1" dirty="0" smtClean="0">
                  <a:latin typeface="Arial" panose="020B0604020202020204" pitchFamily="34" charset="0"/>
                  <a:cs typeface="Arial" panose="020B0604020202020204" pitchFamily="34" charset="0"/>
                </a:endParaRPr>
              </a:p>
            </p:txBody>
          </p:sp>
          <p:pic>
            <p:nvPicPr>
              <p:cNvPr id="20" name="Picture 19" descr="tool_icon_white.png"/>
              <p:cNvPicPr>
                <a:picLocks noChangeAspect="1"/>
              </p:cNvPicPr>
              <p:nvPr/>
            </p:nvPicPr>
            <p:blipFill>
              <a:blip r:embed="rId5"/>
              <a:stretch>
                <a:fillRect/>
              </a:stretch>
            </p:blipFill>
            <p:spPr>
              <a:xfrm rot="20689456" flipH="1">
                <a:off x="3147530" y="5285299"/>
                <a:ext cx="457200" cy="447963"/>
              </a:xfrm>
              <a:prstGeom prst="rect">
                <a:avLst/>
              </a:prstGeom>
              <a:effectLst>
                <a:outerShdw blurRad="50800" dist="38100" dir="5400000" algn="t" rotWithShape="0">
                  <a:prstClr val="black">
                    <a:alpha val="40000"/>
                  </a:prstClr>
                </a:outerShdw>
              </a:effectLst>
            </p:spPr>
          </p:pic>
        </p:grpSp>
      </p:grpSp>
      <p:grpSp>
        <p:nvGrpSpPr>
          <p:cNvPr id="21" name="Group 73"/>
          <p:cNvGrpSpPr/>
          <p:nvPr/>
        </p:nvGrpSpPr>
        <p:grpSpPr>
          <a:xfrm>
            <a:off x="5088960" y="1665912"/>
            <a:ext cx="2304740" cy="4094043"/>
            <a:chOff x="6597126" y="2214554"/>
            <a:chExt cx="2304740" cy="4094043"/>
          </a:xfrm>
        </p:grpSpPr>
        <p:cxnSp>
          <p:nvCxnSpPr>
            <p:cNvPr id="22" name="Elbow Connector 12"/>
            <p:cNvCxnSpPr/>
            <p:nvPr/>
          </p:nvCxnSpPr>
          <p:spPr>
            <a:xfrm flipV="1">
              <a:off x="6597126" y="4221088"/>
              <a:ext cx="274320" cy="2874"/>
            </a:xfrm>
            <a:prstGeom prst="bentConnector3">
              <a:avLst>
                <a:gd name="adj1" fmla="val 50000"/>
              </a:avLst>
            </a:prstGeom>
            <a:ln w="57150">
              <a:solidFill>
                <a:schemeClr val="tx2"/>
              </a:solidFill>
              <a:tailEnd type="triangle"/>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31"/>
            <p:cNvSpPr>
              <a:spLocks noChangeArrowheads="1"/>
            </p:cNvSpPr>
            <p:nvPr/>
          </p:nvSpPr>
          <p:spPr bwMode="gray">
            <a:xfrm>
              <a:off x="6888510" y="2214554"/>
              <a:ext cx="2011680" cy="548640"/>
            </a:xfrm>
            <a:prstGeom prst="roundRect">
              <a:avLst/>
            </a:prstGeom>
            <a:solidFill>
              <a:srgbClr val="E6E6E6"/>
            </a:solidFill>
            <a:ln w="19050" algn="ctr">
              <a:noFill/>
              <a:miter lim="800000"/>
            </a:ln>
            <a:effectLst>
              <a:outerShdw blurRad="50800" dist="38100" dir="2700000" algn="tl" rotWithShape="0">
                <a:prstClr val="black">
                  <a:alpha val="40000"/>
                </a:prstClr>
              </a:outerShdw>
            </a:effectLst>
          </p:spPr>
          <p:txBody>
            <a:bodyPr wrap="square" lIns="91440" tIns="54000" rIns="91440" bIns="54000" anchor="ctr"/>
            <a:lstStyle/>
            <a:p>
              <a:pPr lvl="0" algn="ctr" fontAlgn="base">
                <a:spcBef>
                  <a:spcPts val="1200"/>
                </a:spcBef>
                <a:spcAft>
                  <a:spcPts val="600"/>
                </a:spcAft>
              </a:pPr>
              <a:r>
                <a:rPr lang="en-US" sz="1500" b="1" dirty="0" err="1" smtClean="0">
                  <a:latin typeface="Arial" panose="020B0604020202020204" pitchFamily="34" charset="0"/>
                  <a:cs typeface="Arial" panose="020B0604020202020204" pitchFamily="34" charset="0"/>
                </a:rPr>
                <a:t>Financiële</a:t>
              </a:r>
              <a:r>
                <a:rPr lang="en-US" sz="1500" b="1" dirty="0" smtClean="0">
                  <a:latin typeface="Arial" panose="020B0604020202020204" pitchFamily="34" charset="0"/>
                  <a:cs typeface="Arial" panose="020B0604020202020204" pitchFamily="34" charset="0"/>
                </a:rPr>
                <a:t> </a:t>
              </a:r>
              <a:r>
                <a:rPr lang="en-US" sz="1500" b="1" dirty="0" err="1" smtClean="0">
                  <a:latin typeface="Arial" panose="020B0604020202020204" pitchFamily="34" charset="0"/>
                  <a:cs typeface="Arial" panose="020B0604020202020204" pitchFamily="34" charset="0"/>
                </a:rPr>
                <a:t>resultaten</a:t>
              </a:r>
              <a:endParaRPr lang="en-US" sz="1500" b="1" dirty="0" smtClean="0">
                <a:latin typeface="Arial" panose="020B0604020202020204" pitchFamily="34" charset="0"/>
                <a:cs typeface="Arial" panose="020B0604020202020204" pitchFamily="34" charset="0"/>
              </a:endParaRPr>
            </a:p>
          </p:txBody>
        </p:sp>
        <p:sp>
          <p:nvSpPr>
            <p:cNvPr id="24" name="Rectangle 32"/>
            <p:cNvSpPr>
              <a:spLocks noChangeArrowheads="1"/>
            </p:cNvSpPr>
            <p:nvPr/>
          </p:nvSpPr>
          <p:spPr bwMode="gray">
            <a:xfrm>
              <a:off x="6888510" y="2882700"/>
              <a:ext cx="2011680" cy="548640"/>
            </a:xfrm>
            <a:prstGeom prst="roundRect">
              <a:avLst/>
            </a:prstGeom>
            <a:solidFill>
              <a:srgbClr val="E6E6E6"/>
            </a:solidFill>
            <a:ln w="19050" algn="ctr">
              <a:noFill/>
              <a:miter lim="800000"/>
            </a:ln>
            <a:effectLst>
              <a:outerShdw blurRad="50800" dist="38100" dir="2700000" algn="tl" rotWithShape="0">
                <a:prstClr val="black">
                  <a:alpha val="40000"/>
                </a:prstClr>
              </a:outerShdw>
            </a:effectLst>
          </p:spPr>
          <p:txBody>
            <a:bodyPr wrap="square" lIns="91440" tIns="54000" rIns="91440" bIns="54000" anchor="ctr"/>
            <a:lstStyle/>
            <a:p>
              <a:pPr algn="ctr">
                <a:spcBef>
                  <a:spcPct val="50000"/>
                </a:spcBef>
                <a:buClr>
                  <a:schemeClr val="bg2"/>
                </a:buClr>
                <a:buSzPct val="75000"/>
              </a:pPr>
              <a:r>
                <a:rPr lang="en-US" sz="1500" b="1" dirty="0" err="1" smtClean="0">
                  <a:latin typeface="Arial" panose="020B0604020202020204" pitchFamily="34" charset="0"/>
                  <a:cs typeface="Arial" panose="020B0604020202020204" pitchFamily="34" charset="0"/>
                </a:rPr>
                <a:t>Consumententevredenheid</a:t>
              </a:r>
              <a:endParaRPr lang="en-US" sz="1500" b="1" i="0" dirty="0">
                <a:latin typeface="Arial" panose="020B0604020202020204" pitchFamily="34" charset="0"/>
                <a:cs typeface="Arial" panose="020B0604020202020204" pitchFamily="34" charset="0"/>
              </a:endParaRPr>
            </a:p>
          </p:txBody>
        </p:sp>
        <p:sp>
          <p:nvSpPr>
            <p:cNvPr id="25" name="Rectangle 33"/>
            <p:cNvSpPr>
              <a:spLocks noChangeArrowheads="1"/>
            </p:cNvSpPr>
            <p:nvPr/>
          </p:nvSpPr>
          <p:spPr bwMode="gray">
            <a:xfrm>
              <a:off x="6888510" y="5103594"/>
              <a:ext cx="2011680" cy="548640"/>
            </a:xfrm>
            <a:prstGeom prst="roundRect">
              <a:avLst/>
            </a:prstGeom>
            <a:solidFill>
              <a:srgbClr val="E6E6E6"/>
            </a:solidFill>
            <a:ln w="19050" algn="ctr">
              <a:noFill/>
              <a:miter lim="800000"/>
            </a:ln>
            <a:effectLst>
              <a:outerShdw blurRad="50800" dist="38100" dir="2700000" algn="tl" rotWithShape="0">
                <a:prstClr val="black">
                  <a:alpha val="40000"/>
                </a:prstClr>
              </a:outerShdw>
            </a:effectLst>
          </p:spPr>
          <p:txBody>
            <a:bodyPr wrap="square" lIns="0" tIns="54000" rIns="0" bIns="54000" anchor="ctr"/>
            <a:lstStyle/>
            <a:p>
              <a:pPr algn="ctr">
                <a:spcBef>
                  <a:spcPts val="1200"/>
                </a:spcBef>
                <a:spcAft>
                  <a:spcPts val="600"/>
                </a:spcAft>
                <a:buClrTx/>
                <a:buSzTx/>
                <a:buFontTx/>
                <a:buNone/>
              </a:pPr>
              <a:r>
                <a:rPr lang="en-US" sz="1500" b="1" dirty="0" err="1" smtClean="0">
                  <a:latin typeface="Arial" panose="020B0604020202020204" pitchFamily="34" charset="0"/>
                  <a:cs typeface="Arial" panose="020B0604020202020204" pitchFamily="34" charset="0"/>
                </a:rPr>
                <a:t>Aantrekken</a:t>
              </a:r>
              <a:r>
                <a:rPr lang="en-US" sz="1500" b="1" dirty="0" smtClean="0">
                  <a:latin typeface="Arial" panose="020B0604020202020204" pitchFamily="34" charset="0"/>
                  <a:cs typeface="Arial" panose="020B0604020202020204" pitchFamily="34" charset="0"/>
                </a:rPr>
                <a:t> </a:t>
              </a:r>
              <a:r>
                <a:rPr lang="en-US" sz="1500" b="1" dirty="0" err="1" smtClean="0">
                  <a:latin typeface="Arial" panose="020B0604020202020204" pitchFamily="34" charset="0"/>
                  <a:cs typeface="Arial" panose="020B0604020202020204" pitchFamily="34" charset="0"/>
                </a:rPr>
                <a:t>en</a:t>
              </a:r>
              <a:r>
                <a:rPr lang="en-US" sz="1500" b="1" dirty="0" smtClean="0">
                  <a:latin typeface="Arial" panose="020B0604020202020204" pitchFamily="34" charset="0"/>
                  <a:cs typeface="Arial" panose="020B0604020202020204" pitchFamily="34" charset="0"/>
                </a:rPr>
                <a:t> </a:t>
              </a:r>
              <a:r>
                <a:rPr lang="en-US" sz="1500" b="1" dirty="0" err="1" smtClean="0">
                  <a:latin typeface="Arial" panose="020B0604020202020204" pitchFamily="34" charset="0"/>
                  <a:cs typeface="Arial" panose="020B0604020202020204" pitchFamily="34" charset="0"/>
                </a:rPr>
                <a:t>behouden</a:t>
              </a:r>
              <a:r>
                <a:rPr lang="en-US" sz="1500" b="1" dirty="0" smtClean="0">
                  <a:latin typeface="Arial" panose="020B0604020202020204" pitchFamily="34" charset="0"/>
                  <a:cs typeface="Arial" panose="020B0604020202020204" pitchFamily="34" charset="0"/>
                </a:rPr>
                <a:t> van talent</a:t>
              </a:r>
            </a:p>
          </p:txBody>
        </p:sp>
        <p:sp>
          <p:nvSpPr>
            <p:cNvPr id="26" name="Rectangle 34"/>
            <p:cNvSpPr>
              <a:spLocks noChangeArrowheads="1"/>
            </p:cNvSpPr>
            <p:nvPr/>
          </p:nvSpPr>
          <p:spPr bwMode="gray">
            <a:xfrm>
              <a:off x="6888510" y="5759957"/>
              <a:ext cx="2011680" cy="548640"/>
            </a:xfrm>
            <a:prstGeom prst="roundRect">
              <a:avLst/>
            </a:prstGeom>
            <a:solidFill>
              <a:srgbClr val="E6E6E6"/>
            </a:solidFill>
            <a:ln w="19050" algn="ctr">
              <a:noFill/>
              <a:miter lim="800000"/>
            </a:ln>
            <a:effectLst>
              <a:outerShdw blurRad="50800" dist="38100" dir="2700000" algn="tl" rotWithShape="0">
                <a:prstClr val="black">
                  <a:alpha val="40000"/>
                </a:prstClr>
              </a:outerShdw>
            </a:effectLst>
          </p:spPr>
          <p:txBody>
            <a:bodyPr wrap="square" lIns="91440" tIns="54000" rIns="91440" bIns="54000" anchor="ctr"/>
            <a:lstStyle/>
            <a:p>
              <a:pPr algn="ctr">
                <a:spcBef>
                  <a:spcPct val="50000"/>
                </a:spcBef>
                <a:buClr>
                  <a:schemeClr val="bg2"/>
                </a:buClr>
                <a:buSzPct val="75000"/>
              </a:pPr>
              <a:r>
                <a:rPr lang="en-US" sz="1500" b="1" dirty="0" err="1" smtClean="0">
                  <a:latin typeface="Arial" panose="020B0604020202020204" pitchFamily="34" charset="0"/>
                  <a:cs typeface="Arial" panose="020B0604020202020204" pitchFamily="34" charset="0"/>
                </a:rPr>
                <a:t>Werknemerspres-taties</a:t>
              </a:r>
              <a:endParaRPr lang="en-US" sz="1500" b="1" i="0" dirty="0">
                <a:latin typeface="Arial" panose="020B0604020202020204" pitchFamily="34" charset="0"/>
                <a:cs typeface="Arial" panose="020B0604020202020204" pitchFamily="34" charset="0"/>
              </a:endParaRPr>
            </a:p>
          </p:txBody>
        </p:sp>
        <p:sp>
          <p:nvSpPr>
            <p:cNvPr id="27" name="Rectangle 31"/>
            <p:cNvSpPr>
              <a:spLocks noChangeArrowheads="1"/>
            </p:cNvSpPr>
            <p:nvPr/>
          </p:nvSpPr>
          <p:spPr bwMode="gray">
            <a:xfrm>
              <a:off x="6890186" y="3551132"/>
              <a:ext cx="2011680" cy="1398811"/>
            </a:xfrm>
            <a:prstGeom prst="roundRect">
              <a:avLst/>
            </a:prstGeom>
            <a:solidFill>
              <a:srgbClr val="E70033"/>
            </a:solidFill>
            <a:ln w="19050" algn="ctr">
              <a:noFill/>
              <a:miter lim="800000"/>
            </a:ln>
            <a:effectLst>
              <a:outerShdw blurRad="50800" dist="38100" dir="2700000" algn="tl" rotWithShape="0">
                <a:prstClr val="black">
                  <a:alpha val="40000"/>
                </a:prstClr>
              </a:outerShdw>
            </a:effectLst>
          </p:spPr>
          <p:txBody>
            <a:bodyPr wrap="square" lIns="0" tIns="54000" rIns="0" bIns="0" anchor="t" anchorCtr="0"/>
            <a:lstStyle/>
            <a:p>
              <a:pPr algn="ctr" fontAlgn="base"/>
              <a:r>
                <a:rPr lang="en-US" sz="1600" b="1" smtClean="0">
                  <a:latin typeface="Arial" panose="020B0604020202020204" pitchFamily="34" charset="0"/>
                  <a:cs typeface="Arial" panose="020B0604020202020204" pitchFamily="34" charset="0"/>
                </a:rPr>
                <a:t>Bedrijfsresultaten</a:t>
              </a:r>
            </a:p>
          </p:txBody>
        </p:sp>
        <p:pic>
          <p:nvPicPr>
            <p:cNvPr id="28" name="Picture 27" descr="results_icon_HayBlue-White-Grey.png"/>
            <p:cNvPicPr>
              <a:picLocks noChangeAspect="1"/>
            </p:cNvPicPr>
            <p:nvPr/>
          </p:nvPicPr>
          <p:blipFill>
            <a:blip r:embed="rId6"/>
            <a:stretch>
              <a:fillRect/>
            </a:stretch>
          </p:blipFill>
          <p:spPr>
            <a:xfrm>
              <a:off x="7271068" y="4033054"/>
              <a:ext cx="1280160" cy="752420"/>
            </a:xfrm>
            <a:prstGeom prst="rect">
              <a:avLst/>
            </a:prstGeom>
            <a:effectLst>
              <a:outerShdw blurRad="50800" dist="38100" dir="5400000" algn="t" rotWithShape="0">
                <a:prstClr val="black">
                  <a:alpha val="40000"/>
                </a:prstClr>
              </a:outerShdw>
            </a:effectLst>
          </p:spPr>
        </p:pic>
      </p:grpSp>
    </p:spTree>
    <p:custDataLst>
      <p:tags r:id="rId1"/>
    </p:custDataLst>
    <p:extLst>
      <p:ext uri="{BB962C8B-B14F-4D97-AF65-F5344CB8AC3E}">
        <p14:creationId xmlns:p14="http://schemas.microsoft.com/office/powerpoint/2010/main" val="9436131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 resultaten begrijpen</a:t>
            </a:r>
            <a:endParaRPr lang="en-US"/>
          </a:p>
        </p:txBody>
      </p:sp>
      <p:grpSp>
        <p:nvGrpSpPr>
          <p:cNvPr id="3" name="Group 2"/>
          <p:cNvGrpSpPr/>
          <p:nvPr/>
        </p:nvGrpSpPr>
        <p:grpSpPr>
          <a:xfrm>
            <a:off x="877940" y="2725223"/>
            <a:ext cx="7375311" cy="2260064"/>
            <a:chOff x="279056" y="2910879"/>
            <a:chExt cx="8591575" cy="2426632"/>
          </a:xfrm>
        </p:grpSpPr>
        <p:sp>
          <p:nvSpPr>
            <p:cNvPr id="4" name="Line 6"/>
            <p:cNvSpPr>
              <a:spLocks noChangeShapeType="1"/>
            </p:cNvSpPr>
            <p:nvPr/>
          </p:nvSpPr>
          <p:spPr bwMode="auto">
            <a:xfrm flipH="1">
              <a:off x="4572000" y="4056063"/>
              <a:ext cx="0" cy="762000"/>
            </a:xfrm>
            <a:prstGeom prst="line">
              <a:avLst/>
            </a:prstGeom>
            <a:noFill/>
            <a:ln w="12700" cap="sq">
              <a:solidFill>
                <a:schemeClr val="tx1"/>
              </a:solidFill>
              <a:round/>
              <a:headEnd type="none" w="sm" len="sm"/>
              <a:tailEnd type="triangle" w="sm" len="sm"/>
            </a:ln>
          </p:spPr>
          <p:txBody>
            <a:bodyPr lIns="82058" tIns="41029" rIns="82058" bIns="41029"/>
            <a:lstStyle/>
            <a:p>
              <a:endParaRPr lang="en-US" sz="1600">
                <a:latin typeface="Arial" panose="020B0604020202020204" pitchFamily="34" charset="0"/>
                <a:cs typeface="Arial" panose="020B0604020202020204" pitchFamily="34" charset="0"/>
              </a:endParaRPr>
            </a:p>
          </p:txBody>
        </p:sp>
        <p:sp>
          <p:nvSpPr>
            <p:cNvPr id="5" name="Rectangle 9"/>
            <p:cNvSpPr>
              <a:spLocks noChangeArrowheads="1"/>
            </p:cNvSpPr>
            <p:nvPr/>
          </p:nvSpPr>
          <p:spPr bwMode="auto">
            <a:xfrm flipH="1">
              <a:off x="7508875"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a:solidFill>
                    <a:srgbClr val="000000"/>
                  </a:solidFill>
                  <a:latin typeface="Arial" panose="020B0604020202020204" pitchFamily="34" charset="0"/>
                  <a:cs typeface="Arial" panose="020B0604020202020204" pitchFamily="34" charset="0"/>
                </a:rPr>
                <a:t>1</a:t>
              </a:r>
            </a:p>
          </p:txBody>
        </p:sp>
        <p:sp>
          <p:nvSpPr>
            <p:cNvPr id="6" name="Rectangle 10"/>
            <p:cNvSpPr>
              <a:spLocks noChangeArrowheads="1"/>
            </p:cNvSpPr>
            <p:nvPr/>
          </p:nvSpPr>
          <p:spPr bwMode="auto">
            <a:xfrm flipH="1">
              <a:off x="5975350"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a:solidFill>
                    <a:srgbClr val="000000"/>
                  </a:solidFill>
                  <a:latin typeface="Arial" panose="020B0604020202020204" pitchFamily="34" charset="0"/>
                  <a:cs typeface="Arial" panose="020B0604020202020204" pitchFamily="34" charset="0"/>
                </a:rPr>
                <a:t>2</a:t>
              </a:r>
            </a:p>
          </p:txBody>
        </p:sp>
        <p:sp>
          <p:nvSpPr>
            <p:cNvPr id="7" name="Rectangle 11"/>
            <p:cNvSpPr>
              <a:spLocks noChangeArrowheads="1"/>
            </p:cNvSpPr>
            <p:nvPr/>
          </p:nvSpPr>
          <p:spPr bwMode="auto">
            <a:xfrm flipH="1">
              <a:off x="4257675"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a:solidFill>
                    <a:srgbClr val="000000"/>
                  </a:solidFill>
                  <a:latin typeface="Arial" panose="020B0604020202020204" pitchFamily="34" charset="0"/>
                  <a:cs typeface="Arial" panose="020B0604020202020204" pitchFamily="34" charset="0"/>
                </a:rPr>
                <a:t>3</a:t>
              </a:r>
            </a:p>
          </p:txBody>
        </p:sp>
        <p:sp>
          <p:nvSpPr>
            <p:cNvPr id="8" name="Rectangle 12"/>
            <p:cNvSpPr>
              <a:spLocks noChangeArrowheads="1"/>
            </p:cNvSpPr>
            <p:nvPr/>
          </p:nvSpPr>
          <p:spPr bwMode="auto">
            <a:xfrm flipH="1">
              <a:off x="2478088" y="3502025"/>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a:solidFill>
                    <a:srgbClr val="000000"/>
                  </a:solidFill>
                  <a:latin typeface="Arial" panose="020B0604020202020204" pitchFamily="34" charset="0"/>
                  <a:cs typeface="Arial" panose="020B0604020202020204" pitchFamily="34" charset="0"/>
                </a:rPr>
                <a:t>4</a:t>
              </a:r>
            </a:p>
          </p:txBody>
        </p:sp>
        <p:sp>
          <p:nvSpPr>
            <p:cNvPr id="9" name="Rectangle 13"/>
            <p:cNvSpPr>
              <a:spLocks noChangeArrowheads="1"/>
            </p:cNvSpPr>
            <p:nvPr/>
          </p:nvSpPr>
          <p:spPr bwMode="auto">
            <a:xfrm flipH="1">
              <a:off x="862013"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a:solidFill>
                    <a:srgbClr val="000000"/>
                  </a:solidFill>
                  <a:latin typeface="Arial" panose="020B0604020202020204" pitchFamily="34" charset="0"/>
                  <a:cs typeface="Arial" panose="020B0604020202020204" pitchFamily="34" charset="0"/>
                </a:rPr>
                <a:t>5</a:t>
              </a:r>
            </a:p>
          </p:txBody>
        </p:sp>
        <p:sp>
          <p:nvSpPr>
            <p:cNvPr id="10" name="Text Box 14"/>
            <p:cNvSpPr txBox="1">
              <a:spLocks noChangeArrowheads="1"/>
            </p:cNvSpPr>
            <p:nvPr/>
          </p:nvSpPr>
          <p:spPr bwMode="auto">
            <a:xfrm flipH="1">
              <a:off x="6878406" y="2942896"/>
              <a:ext cx="1992225" cy="462620"/>
            </a:xfrm>
            <a:prstGeom prst="rect">
              <a:avLst/>
            </a:prstGeom>
            <a:noFill/>
            <a:ln w="12700" cap="sq">
              <a:noFill/>
              <a:miter lim="800000"/>
              <a:headEnd type="none" w="sm" len="sm"/>
              <a:tailEnd type="none" w="sm" len="sm"/>
            </a:ln>
          </p:spPr>
          <p:txBody>
            <a:bodyPr wrap="square" lIns="91418" tIns="45709" rIns="91418" bIns="45709">
              <a:spAutoFit/>
            </a:bodyPr>
            <a:lstStyle/>
            <a:p>
              <a:pPr algn="ctr"/>
              <a:r>
                <a:rPr kumimoji="1" lang="en-GB" sz="1100" dirty="0" err="1">
                  <a:latin typeface="Arial" panose="020B0604020202020204" pitchFamily="34" charset="0"/>
                  <a:cs typeface="Arial" panose="020B0604020202020204" pitchFamily="34" charset="0"/>
                </a:rPr>
                <a:t>Zeer</a:t>
              </a:r>
              <a:r>
                <a:rPr kumimoji="1" lang="en-GB" sz="1100" dirty="0">
                  <a:latin typeface="Arial" panose="020B0604020202020204" pitchFamily="34" charset="0"/>
                  <a:cs typeface="Arial" panose="020B0604020202020204" pitchFamily="34" charset="0"/>
                </a:rPr>
                <a:t> </a:t>
              </a:r>
              <a:r>
                <a:rPr kumimoji="1" lang="en-GB" sz="1100" dirty="0" err="1">
                  <a:latin typeface="Arial" panose="020B0604020202020204" pitchFamily="34" charset="0"/>
                  <a:cs typeface="Arial" panose="020B0604020202020204" pitchFamily="34" charset="0"/>
                </a:rPr>
                <a:t>slecht</a:t>
              </a:r>
              <a:r>
                <a:rPr kumimoji="1" lang="en-GB" sz="1100" dirty="0" smtClean="0">
                  <a:latin typeface="Arial" panose="020B0604020202020204" pitchFamily="34" charset="0"/>
                  <a:cs typeface="Arial" panose="020B0604020202020204" pitchFamily="34" charset="0"/>
                </a:rPr>
                <a:t>/</a:t>
              </a:r>
              <a:br>
                <a:rPr kumimoji="1" lang="en-GB" sz="1100" dirty="0" smtClean="0">
                  <a:latin typeface="Arial" panose="020B0604020202020204" pitchFamily="34" charset="0"/>
                  <a:cs typeface="Arial" panose="020B0604020202020204" pitchFamily="34" charset="0"/>
                </a:rPr>
              </a:br>
              <a:r>
                <a:rPr kumimoji="1" lang="en-GB" sz="1100" dirty="0" err="1" smtClean="0">
                  <a:latin typeface="Arial" panose="020B0604020202020204" pitchFamily="34" charset="0"/>
                  <a:cs typeface="Arial" panose="020B0604020202020204" pitchFamily="34" charset="0"/>
                </a:rPr>
                <a:t>Helemaal</a:t>
              </a:r>
              <a:r>
                <a:rPr kumimoji="1" lang="en-GB" sz="1100" dirty="0" smtClean="0">
                  <a:latin typeface="Arial" panose="020B0604020202020204" pitchFamily="34" charset="0"/>
                  <a:cs typeface="Arial" panose="020B0604020202020204" pitchFamily="34" charset="0"/>
                </a:rPr>
                <a:t> </a:t>
              </a:r>
              <a:r>
                <a:rPr kumimoji="1" lang="en-GB" sz="1100" dirty="0" err="1">
                  <a:latin typeface="Arial" panose="020B0604020202020204" pitchFamily="34" charset="0"/>
                  <a:cs typeface="Arial" panose="020B0604020202020204" pitchFamily="34" charset="0"/>
                </a:rPr>
                <a:t>niet</a:t>
              </a:r>
              <a:r>
                <a:rPr kumimoji="1" lang="en-GB" sz="1100" dirty="0">
                  <a:latin typeface="Arial" panose="020B0604020202020204" pitchFamily="34" charset="0"/>
                  <a:cs typeface="Arial" panose="020B0604020202020204" pitchFamily="34" charset="0"/>
                </a:rPr>
                <a:t> </a:t>
              </a:r>
              <a:r>
                <a:rPr kumimoji="1" lang="en-GB" sz="1100" dirty="0" err="1">
                  <a:latin typeface="Arial" panose="020B0604020202020204" pitchFamily="34" charset="0"/>
                  <a:cs typeface="Arial" panose="020B0604020202020204" pitchFamily="34" charset="0"/>
                </a:rPr>
                <a:t>mee</a:t>
              </a:r>
              <a:r>
                <a:rPr kumimoji="1" lang="en-GB" sz="1100" dirty="0">
                  <a:latin typeface="Arial" panose="020B0604020202020204" pitchFamily="34" charset="0"/>
                  <a:cs typeface="Arial" panose="020B0604020202020204" pitchFamily="34" charset="0"/>
                </a:rPr>
                <a:t> </a:t>
              </a:r>
              <a:r>
                <a:rPr kumimoji="1" lang="en-GB" sz="1100" dirty="0" err="1">
                  <a:latin typeface="Arial" panose="020B0604020202020204" pitchFamily="34" charset="0"/>
                  <a:cs typeface="Arial" panose="020B0604020202020204" pitchFamily="34" charset="0"/>
                </a:rPr>
                <a:t>eens</a:t>
              </a:r>
              <a:endParaRPr kumimoji="1" lang="en-GB" sz="1100" dirty="0">
                <a:latin typeface="Arial" panose="020B0604020202020204" pitchFamily="34" charset="0"/>
                <a:cs typeface="Arial" panose="020B0604020202020204" pitchFamily="34" charset="0"/>
              </a:endParaRPr>
            </a:p>
          </p:txBody>
        </p:sp>
        <p:sp>
          <p:nvSpPr>
            <p:cNvPr id="11" name="Text Box 15"/>
            <p:cNvSpPr txBox="1">
              <a:spLocks noChangeArrowheads="1"/>
            </p:cNvSpPr>
            <p:nvPr/>
          </p:nvSpPr>
          <p:spPr bwMode="auto">
            <a:xfrm flipH="1">
              <a:off x="5622285" y="2910879"/>
              <a:ext cx="1324844" cy="462620"/>
            </a:xfrm>
            <a:prstGeom prst="rect">
              <a:avLst/>
            </a:prstGeom>
            <a:noFill/>
            <a:ln w="12700" cap="sq">
              <a:noFill/>
              <a:miter lim="800000"/>
              <a:headEnd type="none" w="sm" len="sm"/>
              <a:tailEnd type="none" w="sm" len="sm"/>
            </a:ln>
          </p:spPr>
          <p:txBody>
            <a:bodyPr wrap="square" lIns="91418" tIns="45709" rIns="91418" bIns="45709">
              <a:spAutoFit/>
            </a:bodyPr>
            <a:lstStyle/>
            <a:p>
              <a:pPr algn="ctr"/>
              <a:r>
                <a:rPr kumimoji="1" lang="en-GB" sz="1100" dirty="0" err="1">
                  <a:latin typeface="Arial" panose="020B0604020202020204" pitchFamily="34" charset="0"/>
                  <a:cs typeface="Arial" panose="020B0604020202020204" pitchFamily="34" charset="0"/>
                </a:rPr>
                <a:t>Slecht</a:t>
              </a:r>
              <a:r>
                <a:rPr kumimoji="1" lang="en-GB" sz="1100" dirty="0" smtClean="0">
                  <a:latin typeface="Arial" panose="020B0604020202020204" pitchFamily="34" charset="0"/>
                  <a:cs typeface="Arial" panose="020B0604020202020204" pitchFamily="34" charset="0"/>
                </a:rPr>
                <a:t>/</a:t>
              </a:r>
              <a:br>
                <a:rPr kumimoji="1" lang="en-GB" sz="1100" dirty="0" smtClean="0">
                  <a:latin typeface="Arial" panose="020B0604020202020204" pitchFamily="34" charset="0"/>
                  <a:cs typeface="Arial" panose="020B0604020202020204" pitchFamily="34" charset="0"/>
                </a:rPr>
              </a:br>
              <a:r>
                <a:rPr kumimoji="1" lang="en-GB" sz="1100" dirty="0" err="1" smtClean="0">
                  <a:latin typeface="Arial" panose="020B0604020202020204" pitchFamily="34" charset="0"/>
                  <a:cs typeface="Arial" panose="020B0604020202020204" pitchFamily="34" charset="0"/>
                </a:rPr>
                <a:t>Niet</a:t>
              </a:r>
              <a:r>
                <a:rPr kumimoji="1" lang="en-GB" sz="1100" dirty="0" smtClean="0">
                  <a:latin typeface="Arial" panose="020B0604020202020204" pitchFamily="34" charset="0"/>
                  <a:cs typeface="Arial" panose="020B0604020202020204" pitchFamily="34" charset="0"/>
                </a:rPr>
                <a:t> </a:t>
              </a:r>
              <a:r>
                <a:rPr kumimoji="1" lang="en-GB" sz="1100" dirty="0" err="1">
                  <a:latin typeface="Arial" panose="020B0604020202020204" pitchFamily="34" charset="0"/>
                  <a:cs typeface="Arial" panose="020B0604020202020204" pitchFamily="34" charset="0"/>
                </a:rPr>
                <a:t>mee</a:t>
              </a:r>
              <a:r>
                <a:rPr kumimoji="1" lang="en-GB" sz="1100" dirty="0">
                  <a:latin typeface="Arial" panose="020B0604020202020204" pitchFamily="34" charset="0"/>
                  <a:cs typeface="Arial" panose="020B0604020202020204" pitchFamily="34" charset="0"/>
                </a:rPr>
                <a:t> </a:t>
              </a:r>
              <a:r>
                <a:rPr kumimoji="1" lang="en-GB" sz="1100" dirty="0" err="1">
                  <a:latin typeface="Arial" panose="020B0604020202020204" pitchFamily="34" charset="0"/>
                  <a:cs typeface="Arial" panose="020B0604020202020204" pitchFamily="34" charset="0"/>
                </a:rPr>
                <a:t>eens</a:t>
              </a:r>
              <a:endParaRPr kumimoji="1" lang="en-GB" sz="1100" dirty="0">
                <a:latin typeface="Arial" panose="020B0604020202020204" pitchFamily="34" charset="0"/>
                <a:cs typeface="Arial" panose="020B0604020202020204" pitchFamily="34" charset="0"/>
              </a:endParaRPr>
            </a:p>
          </p:txBody>
        </p:sp>
        <p:sp>
          <p:nvSpPr>
            <p:cNvPr id="12" name="Text Box 16"/>
            <p:cNvSpPr txBox="1">
              <a:spLocks noChangeArrowheads="1"/>
            </p:cNvSpPr>
            <p:nvPr/>
          </p:nvSpPr>
          <p:spPr bwMode="auto">
            <a:xfrm flipH="1">
              <a:off x="3561339" y="2929836"/>
              <a:ext cx="2112487" cy="462620"/>
            </a:xfrm>
            <a:prstGeom prst="rect">
              <a:avLst/>
            </a:prstGeom>
            <a:noFill/>
            <a:ln w="12700" cap="sq">
              <a:noFill/>
              <a:miter lim="800000"/>
              <a:headEnd type="none" w="sm" len="sm"/>
              <a:tailEnd type="none" w="sm" len="sm"/>
            </a:ln>
          </p:spPr>
          <p:txBody>
            <a:bodyPr wrap="square" lIns="91418" tIns="45709" rIns="91418" bIns="45709">
              <a:spAutoFit/>
            </a:bodyPr>
            <a:lstStyle/>
            <a:p>
              <a:pPr algn="ctr"/>
              <a:r>
                <a:rPr kumimoji="1" lang="en-GB" sz="1100" dirty="0" err="1" smtClean="0">
                  <a:latin typeface="Arial" panose="020B0604020202020204" pitchFamily="34" charset="0"/>
                  <a:cs typeface="Arial" panose="020B0604020202020204" pitchFamily="34" charset="0"/>
                </a:rPr>
                <a:t>Middelmatig</a:t>
              </a:r>
              <a:r>
                <a:rPr kumimoji="1" lang="en-GB" sz="1100" dirty="0" smtClean="0">
                  <a:latin typeface="Arial" panose="020B0604020202020204" pitchFamily="34" charset="0"/>
                  <a:cs typeface="Arial" panose="020B0604020202020204" pitchFamily="34" charset="0"/>
                </a:rPr>
                <a:t>/</a:t>
              </a:r>
              <a:r>
                <a:rPr kumimoji="1" lang="en-GB" sz="1100" dirty="0" err="1" smtClean="0">
                  <a:latin typeface="Arial" panose="020B0604020202020204" pitchFamily="34" charset="0"/>
                  <a:cs typeface="Arial" panose="020B0604020202020204" pitchFamily="34" charset="0"/>
                </a:rPr>
                <a:t>Noch</a:t>
              </a:r>
              <a:r>
                <a:rPr kumimoji="1" lang="en-GB" sz="1100" dirty="0" smtClean="0">
                  <a:latin typeface="Arial" panose="020B0604020202020204" pitchFamily="34" charset="0"/>
                  <a:cs typeface="Arial" panose="020B0604020202020204" pitchFamily="34" charset="0"/>
                </a:rPr>
                <a:t> </a:t>
              </a:r>
              <a:r>
                <a:rPr kumimoji="1" lang="en-GB" sz="1100" dirty="0" err="1" smtClean="0">
                  <a:latin typeface="Arial" panose="020B0604020202020204" pitchFamily="34" charset="0"/>
                  <a:cs typeface="Arial" panose="020B0604020202020204" pitchFamily="34" charset="0"/>
                </a:rPr>
                <a:t>mee</a:t>
              </a:r>
              <a:r>
                <a:rPr kumimoji="1" lang="en-GB" sz="1100" dirty="0" smtClean="0">
                  <a:latin typeface="Arial" panose="020B0604020202020204" pitchFamily="34" charset="0"/>
                  <a:cs typeface="Arial" panose="020B0604020202020204" pitchFamily="34" charset="0"/>
                </a:rPr>
                <a:t> </a:t>
              </a:r>
              <a:r>
                <a:rPr kumimoji="1" lang="en-GB" sz="1100" dirty="0" err="1">
                  <a:latin typeface="Arial" panose="020B0604020202020204" pitchFamily="34" charset="0"/>
                  <a:cs typeface="Arial" panose="020B0604020202020204" pitchFamily="34" charset="0"/>
                </a:rPr>
                <a:t>eens</a:t>
              </a:r>
              <a:r>
                <a:rPr kumimoji="1" lang="en-GB" sz="1100" dirty="0">
                  <a:latin typeface="Arial" panose="020B0604020202020204" pitchFamily="34" charset="0"/>
                  <a:cs typeface="Arial" panose="020B0604020202020204" pitchFamily="34" charset="0"/>
                </a:rPr>
                <a:t>, </a:t>
              </a:r>
              <a:r>
                <a:rPr kumimoji="1" lang="en-GB" sz="1100" dirty="0" err="1">
                  <a:latin typeface="Arial" panose="020B0604020202020204" pitchFamily="34" charset="0"/>
                  <a:cs typeface="Arial" panose="020B0604020202020204" pitchFamily="34" charset="0"/>
                </a:rPr>
                <a:t>noch</a:t>
              </a:r>
              <a:r>
                <a:rPr kumimoji="1" lang="en-GB" sz="1100" dirty="0">
                  <a:latin typeface="Arial" panose="020B0604020202020204" pitchFamily="34" charset="0"/>
                  <a:cs typeface="Arial" panose="020B0604020202020204" pitchFamily="34" charset="0"/>
                </a:rPr>
                <a:t> </a:t>
              </a:r>
              <a:r>
                <a:rPr kumimoji="1" lang="en-GB" sz="1100" dirty="0" err="1">
                  <a:latin typeface="Arial" panose="020B0604020202020204" pitchFamily="34" charset="0"/>
                  <a:cs typeface="Arial" panose="020B0604020202020204" pitchFamily="34" charset="0"/>
                </a:rPr>
                <a:t>mee</a:t>
              </a:r>
              <a:r>
                <a:rPr kumimoji="1" lang="en-GB" sz="1100" dirty="0">
                  <a:latin typeface="Arial" panose="020B0604020202020204" pitchFamily="34" charset="0"/>
                  <a:cs typeface="Arial" panose="020B0604020202020204" pitchFamily="34" charset="0"/>
                </a:rPr>
                <a:t> </a:t>
              </a:r>
              <a:r>
                <a:rPr kumimoji="1" lang="en-GB" sz="1100" dirty="0" err="1">
                  <a:latin typeface="Arial" panose="020B0604020202020204" pitchFamily="34" charset="0"/>
                  <a:cs typeface="Arial" panose="020B0604020202020204" pitchFamily="34" charset="0"/>
                </a:rPr>
                <a:t>oneens</a:t>
              </a:r>
              <a:endParaRPr kumimoji="1" lang="en-GB" sz="1100" dirty="0">
                <a:latin typeface="Arial" panose="020B0604020202020204" pitchFamily="34" charset="0"/>
                <a:cs typeface="Arial" panose="020B0604020202020204" pitchFamily="34" charset="0"/>
              </a:endParaRPr>
            </a:p>
          </p:txBody>
        </p:sp>
        <p:sp>
          <p:nvSpPr>
            <p:cNvPr id="13" name="Text Box 17"/>
            <p:cNvSpPr txBox="1">
              <a:spLocks noChangeArrowheads="1"/>
            </p:cNvSpPr>
            <p:nvPr/>
          </p:nvSpPr>
          <p:spPr bwMode="auto">
            <a:xfrm flipH="1">
              <a:off x="2208077" y="2929159"/>
              <a:ext cx="1148911" cy="458604"/>
            </a:xfrm>
            <a:prstGeom prst="rect">
              <a:avLst/>
            </a:prstGeom>
            <a:noFill/>
            <a:ln w="12700" cap="sq">
              <a:noFill/>
              <a:miter lim="800000"/>
              <a:headEnd type="none" w="sm" len="sm"/>
              <a:tailEnd type="none" w="sm" len="sm"/>
            </a:ln>
          </p:spPr>
          <p:txBody>
            <a:bodyPr lIns="91418" tIns="45709" rIns="91418" bIns="45709">
              <a:spAutoFit/>
            </a:bodyPr>
            <a:lstStyle/>
            <a:p>
              <a:pPr algn="ctr"/>
              <a:r>
                <a:rPr kumimoji="1" lang="en-GB" sz="1100" smtClean="0">
                  <a:latin typeface="Arial" panose="020B0604020202020204" pitchFamily="34" charset="0"/>
                  <a:cs typeface="Arial" panose="020B0604020202020204" pitchFamily="34" charset="0"/>
                </a:rPr>
                <a:t>Goed/ </a:t>
              </a:r>
              <a:endParaRPr kumimoji="1" lang="en-GB" sz="1100">
                <a:latin typeface="Arial" panose="020B0604020202020204" pitchFamily="34" charset="0"/>
                <a:cs typeface="Arial" panose="020B0604020202020204" pitchFamily="34" charset="0"/>
              </a:endParaRPr>
            </a:p>
            <a:p>
              <a:pPr algn="ctr"/>
              <a:r>
                <a:rPr kumimoji="1" lang="en-GB" sz="1100">
                  <a:latin typeface="Arial" panose="020B0604020202020204" pitchFamily="34" charset="0"/>
                  <a:cs typeface="Arial" panose="020B0604020202020204" pitchFamily="34" charset="0"/>
                </a:rPr>
                <a:t>Mee eens</a:t>
              </a:r>
            </a:p>
          </p:txBody>
        </p:sp>
        <p:sp>
          <p:nvSpPr>
            <p:cNvPr id="14" name="Text Box 18"/>
            <p:cNvSpPr txBox="1">
              <a:spLocks noChangeArrowheads="1"/>
            </p:cNvSpPr>
            <p:nvPr/>
          </p:nvSpPr>
          <p:spPr bwMode="auto">
            <a:xfrm flipH="1">
              <a:off x="279056" y="2941185"/>
              <a:ext cx="1722855" cy="462620"/>
            </a:xfrm>
            <a:prstGeom prst="rect">
              <a:avLst/>
            </a:prstGeom>
            <a:noFill/>
            <a:ln w="12700" cap="sq">
              <a:noFill/>
              <a:miter lim="800000"/>
              <a:headEnd type="none" w="sm" len="sm"/>
              <a:tailEnd type="none" w="sm" len="sm"/>
            </a:ln>
          </p:spPr>
          <p:txBody>
            <a:bodyPr wrap="square" lIns="91418" tIns="45709" rIns="91418" bIns="45709">
              <a:spAutoFit/>
            </a:bodyPr>
            <a:lstStyle/>
            <a:p>
              <a:pPr algn="ctr"/>
              <a:r>
                <a:rPr kumimoji="1" lang="en-GB" sz="1100" dirty="0" err="1">
                  <a:latin typeface="Arial" panose="020B0604020202020204" pitchFamily="34" charset="0"/>
                  <a:cs typeface="Arial" panose="020B0604020202020204" pitchFamily="34" charset="0"/>
                </a:rPr>
                <a:t>Zeer</a:t>
              </a:r>
              <a:r>
                <a:rPr kumimoji="1" lang="en-GB" sz="1100" dirty="0">
                  <a:latin typeface="Arial" panose="020B0604020202020204" pitchFamily="34" charset="0"/>
                  <a:cs typeface="Arial" panose="020B0604020202020204" pitchFamily="34" charset="0"/>
                </a:rPr>
                <a:t> </a:t>
              </a:r>
              <a:r>
                <a:rPr kumimoji="1" lang="en-GB" sz="1100" dirty="0" err="1">
                  <a:latin typeface="Arial" panose="020B0604020202020204" pitchFamily="34" charset="0"/>
                  <a:cs typeface="Arial" panose="020B0604020202020204" pitchFamily="34" charset="0"/>
                </a:rPr>
                <a:t>goed</a:t>
              </a:r>
              <a:r>
                <a:rPr kumimoji="1" lang="en-GB" sz="1100" dirty="0">
                  <a:latin typeface="Arial" panose="020B0604020202020204" pitchFamily="34" charset="0"/>
                  <a:cs typeface="Arial" panose="020B0604020202020204" pitchFamily="34" charset="0"/>
                </a:rPr>
                <a:t>/</a:t>
              </a:r>
            </a:p>
            <a:p>
              <a:pPr algn="ctr"/>
              <a:r>
                <a:rPr kumimoji="1" lang="en-GB" sz="1100" dirty="0" err="1" smtClean="0">
                  <a:latin typeface="Arial" panose="020B0604020202020204" pitchFamily="34" charset="0"/>
                  <a:cs typeface="Arial" panose="020B0604020202020204" pitchFamily="34" charset="0"/>
                </a:rPr>
                <a:t>Helemaal</a:t>
              </a:r>
              <a:r>
                <a:rPr kumimoji="1" lang="en-GB" sz="1100" dirty="0" smtClean="0">
                  <a:latin typeface="Arial" panose="020B0604020202020204" pitchFamily="34" charset="0"/>
                  <a:cs typeface="Arial" panose="020B0604020202020204" pitchFamily="34" charset="0"/>
                </a:rPr>
                <a:t> </a:t>
              </a:r>
              <a:r>
                <a:rPr kumimoji="1" lang="en-GB" sz="1100" dirty="0" err="1" smtClean="0">
                  <a:latin typeface="Arial" panose="020B0604020202020204" pitchFamily="34" charset="0"/>
                  <a:cs typeface="Arial" panose="020B0604020202020204" pitchFamily="34" charset="0"/>
                </a:rPr>
                <a:t>mee</a:t>
              </a:r>
              <a:r>
                <a:rPr kumimoji="1" lang="en-GB" sz="1100" dirty="0" smtClean="0">
                  <a:latin typeface="Arial" panose="020B0604020202020204" pitchFamily="34" charset="0"/>
                  <a:cs typeface="Arial" panose="020B0604020202020204" pitchFamily="34" charset="0"/>
                </a:rPr>
                <a:t> </a:t>
              </a:r>
              <a:r>
                <a:rPr kumimoji="1" lang="en-GB" sz="1100" dirty="0" err="1" smtClean="0">
                  <a:latin typeface="Arial" panose="020B0604020202020204" pitchFamily="34" charset="0"/>
                  <a:cs typeface="Arial" panose="020B0604020202020204" pitchFamily="34" charset="0"/>
                </a:rPr>
                <a:t>eens</a:t>
              </a:r>
              <a:endParaRPr kumimoji="1" lang="en-GB" sz="1100" dirty="0">
                <a:latin typeface="Arial" panose="020B0604020202020204" pitchFamily="34" charset="0"/>
                <a:cs typeface="Arial" panose="020B0604020202020204" pitchFamily="34" charset="0"/>
              </a:endParaRPr>
            </a:p>
          </p:txBody>
        </p:sp>
        <p:sp>
          <p:nvSpPr>
            <p:cNvPr id="15" name="Text Box 19"/>
            <p:cNvSpPr txBox="1">
              <a:spLocks noChangeArrowheads="1"/>
            </p:cNvSpPr>
            <p:nvPr/>
          </p:nvSpPr>
          <p:spPr bwMode="auto">
            <a:xfrm>
              <a:off x="684505" y="4972050"/>
              <a:ext cx="2593391" cy="360327"/>
            </a:xfrm>
            <a:prstGeom prst="rect">
              <a:avLst/>
            </a:prstGeom>
            <a:solidFill>
              <a:srgbClr val="92D050"/>
            </a:solidFill>
            <a:ln w="12700" cap="sq">
              <a:noFill/>
              <a:miter lim="800000"/>
              <a:headEnd type="none" w="sm" len="sm"/>
              <a:tailEnd type="none" w="sm" len="sm"/>
            </a:ln>
          </p:spPr>
          <p:txBody>
            <a:bodyPr lIns="91418" tIns="45709" rIns="91418" bIns="45709">
              <a:spAutoFit/>
            </a:bodyPr>
            <a:lstStyle/>
            <a:p>
              <a:pPr algn="ctr"/>
              <a:r>
                <a:rPr kumimoji="1" lang="en-GB" sz="1600">
                  <a:solidFill>
                    <a:srgbClr val="FFFFFF"/>
                  </a:solidFill>
                  <a:latin typeface="Arial" panose="020B0604020202020204" pitchFamily="34" charset="0"/>
                  <a:cs typeface="Arial" panose="020B0604020202020204" pitchFamily="34" charset="0"/>
                </a:rPr>
                <a:t>Positief</a:t>
              </a:r>
            </a:p>
          </p:txBody>
        </p:sp>
        <p:sp>
          <p:nvSpPr>
            <p:cNvPr id="16" name="Text Box 20"/>
            <p:cNvSpPr txBox="1">
              <a:spLocks noChangeArrowheads="1"/>
            </p:cNvSpPr>
            <p:nvPr/>
          </p:nvSpPr>
          <p:spPr bwMode="auto">
            <a:xfrm>
              <a:off x="5789866" y="4970463"/>
              <a:ext cx="2669668" cy="360327"/>
            </a:xfrm>
            <a:prstGeom prst="rect">
              <a:avLst/>
            </a:prstGeom>
            <a:solidFill>
              <a:srgbClr val="EA002A"/>
            </a:solidFill>
            <a:ln w="12700" cap="sq">
              <a:noFill/>
              <a:miter lim="800000"/>
              <a:headEnd type="none" w="sm" len="sm"/>
              <a:tailEnd type="none" w="sm" len="sm"/>
            </a:ln>
          </p:spPr>
          <p:txBody>
            <a:bodyPr lIns="91418" tIns="45709" rIns="91418" bIns="45709">
              <a:spAutoFit/>
            </a:bodyPr>
            <a:lstStyle/>
            <a:p>
              <a:pPr algn="ctr"/>
              <a:r>
                <a:rPr kumimoji="1" lang="en-GB" sz="1600">
                  <a:solidFill>
                    <a:srgbClr val="FFFFFF"/>
                  </a:solidFill>
                  <a:latin typeface="Arial" panose="020B0604020202020204" pitchFamily="34" charset="0"/>
                  <a:cs typeface="Arial" panose="020B0604020202020204" pitchFamily="34" charset="0"/>
                </a:rPr>
                <a:t>Negatief</a:t>
              </a:r>
            </a:p>
          </p:txBody>
        </p:sp>
        <p:sp>
          <p:nvSpPr>
            <p:cNvPr id="17" name="Text Box 21"/>
            <p:cNvSpPr txBox="1">
              <a:spLocks noChangeArrowheads="1"/>
            </p:cNvSpPr>
            <p:nvPr/>
          </p:nvSpPr>
          <p:spPr bwMode="auto">
            <a:xfrm>
              <a:off x="3200400" y="4972050"/>
              <a:ext cx="2590800" cy="365461"/>
            </a:xfrm>
            <a:prstGeom prst="rect">
              <a:avLst/>
            </a:prstGeom>
            <a:solidFill>
              <a:srgbClr val="FFC000"/>
            </a:solidFill>
            <a:ln w="12700" cap="sq">
              <a:noFill/>
              <a:miter lim="800000"/>
              <a:headEnd type="none" w="sm" len="sm"/>
              <a:tailEnd type="none" w="sm" len="sm"/>
            </a:ln>
          </p:spPr>
          <p:txBody>
            <a:bodyPr wrap="none" lIns="91418" tIns="45709" rIns="91418" bIns="45709" anchor="ctr"/>
            <a:lstStyle/>
            <a:p>
              <a:pPr algn="ctr">
                <a:defRPr/>
              </a:pPr>
              <a:r>
                <a:rPr kumimoji="1" lang="en-GB" sz="1600">
                  <a:solidFill>
                    <a:schemeClr val="bg1"/>
                  </a:solidFill>
                  <a:latin typeface="Arial" panose="020B0604020202020204" pitchFamily="34" charset="0"/>
                  <a:cs typeface="Arial" panose="020B0604020202020204" pitchFamily="34" charset="0"/>
                </a:rPr>
                <a:t>Neutraal</a:t>
              </a:r>
            </a:p>
          </p:txBody>
        </p:sp>
        <p:sp>
          <p:nvSpPr>
            <p:cNvPr id="18" name="AutoShape 24"/>
            <p:cNvSpPr/>
            <p:nvPr/>
          </p:nvSpPr>
          <p:spPr bwMode="gray">
            <a:xfrm rot="-5400000">
              <a:off x="1646238" y="3554413"/>
              <a:ext cx="596900" cy="1930400"/>
            </a:xfrm>
            <a:prstGeom prst="leftBrace">
              <a:avLst>
                <a:gd name="adj1" fmla="val 26157"/>
                <a:gd name="adj2" fmla="val 50000"/>
              </a:avLst>
            </a:prstGeom>
            <a:noFill/>
            <a:ln w="6350">
              <a:solidFill>
                <a:schemeClr val="tx1"/>
              </a:solidFill>
              <a:round/>
            </a:ln>
          </p:spPr>
          <p:txBody>
            <a:bodyPr wrap="none" lIns="0" tIns="0" rIns="0" bIns="0" anchor="ctr"/>
            <a:lstStyle/>
            <a:p>
              <a:endParaRPr lang="en-US" sz="1600">
                <a:latin typeface="Arial" panose="020B0604020202020204" pitchFamily="34" charset="0"/>
                <a:cs typeface="Arial" panose="020B0604020202020204" pitchFamily="34" charset="0"/>
              </a:endParaRPr>
            </a:p>
          </p:txBody>
        </p:sp>
        <p:sp>
          <p:nvSpPr>
            <p:cNvPr id="19" name="AutoShape 25"/>
            <p:cNvSpPr/>
            <p:nvPr/>
          </p:nvSpPr>
          <p:spPr bwMode="gray">
            <a:xfrm rot="16200000">
              <a:off x="6749314" y="3556794"/>
              <a:ext cx="598488" cy="1930400"/>
            </a:xfrm>
            <a:prstGeom prst="leftBrace">
              <a:avLst>
                <a:gd name="adj1" fmla="val 26087"/>
                <a:gd name="adj2" fmla="val 50000"/>
              </a:avLst>
            </a:prstGeom>
            <a:noFill/>
            <a:ln w="6350">
              <a:solidFill>
                <a:schemeClr val="tx1"/>
              </a:solidFill>
              <a:round/>
            </a:ln>
          </p:spPr>
          <p:txBody>
            <a:bodyPr wrap="none" lIns="0" tIns="0" rIns="0" bIns="0" anchor="ctr"/>
            <a:lstStyle/>
            <a:p>
              <a:endParaRPr lang="en-US" sz="1600">
                <a:latin typeface="Arial" panose="020B0604020202020204" pitchFamily="34" charset="0"/>
                <a:cs typeface="Arial" panose="020B0604020202020204" pitchFamily="34" charset="0"/>
              </a:endParaRPr>
            </a:p>
          </p:txBody>
        </p:sp>
      </p:grpSp>
      <p:sp>
        <p:nvSpPr>
          <p:cNvPr id="20" name="Rectangle 19"/>
          <p:cNvSpPr/>
          <p:nvPr/>
        </p:nvSpPr>
        <p:spPr>
          <a:xfrm>
            <a:off x="526989" y="1396814"/>
            <a:ext cx="8055979" cy="117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t"/>
          <a:lstStyle/>
          <a:p>
            <a:pPr algn="ctr">
              <a:lnSpc>
                <a:spcPts val="2600"/>
              </a:lnSpc>
            </a:pPr>
            <a:r>
              <a:rPr lang="en-GB" sz="2400" dirty="0" smtClean="0">
                <a:solidFill>
                  <a:schemeClr val="tx1">
                    <a:lumMod val="95000"/>
                    <a:lumOff val="5000"/>
                  </a:schemeClr>
                </a:solidFill>
                <a:latin typeface="Arial" panose="020B0604020202020204" pitchFamily="34" charset="0"/>
                <a:cs typeface="Arial" panose="020B0604020202020204" pitchFamily="34" charset="0"/>
              </a:rPr>
              <a:t>De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meeste</a:t>
            </a:r>
            <a:r>
              <a:rPr lang="en-GB" sz="2400" dirty="0" smtClean="0">
                <a:solidFill>
                  <a:schemeClr val="tx1">
                    <a:lumMod val="95000"/>
                    <a:lumOff val="5000"/>
                  </a:schemeClr>
                </a:solidFill>
                <a:latin typeface="Arial" panose="020B0604020202020204" pitchFamily="34" charset="0"/>
                <a:cs typeface="Arial" panose="020B0604020202020204" pitchFamily="34" charset="0"/>
              </a:rPr>
              <a:t>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vragen</a:t>
            </a:r>
            <a:r>
              <a:rPr lang="en-GB" sz="2400" dirty="0" smtClean="0">
                <a:solidFill>
                  <a:schemeClr val="tx1">
                    <a:lumMod val="95000"/>
                    <a:lumOff val="5000"/>
                  </a:schemeClr>
                </a:solidFill>
                <a:latin typeface="Arial" panose="020B0604020202020204" pitchFamily="34" charset="0"/>
                <a:cs typeface="Arial" panose="020B0604020202020204" pitchFamily="34" charset="0"/>
              </a:rPr>
              <a:t> van de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enquête</a:t>
            </a:r>
            <a:r>
              <a:rPr lang="en-GB" sz="2400" dirty="0" smtClean="0">
                <a:solidFill>
                  <a:schemeClr val="tx1">
                    <a:lumMod val="95000"/>
                    <a:lumOff val="5000"/>
                  </a:schemeClr>
                </a:solidFill>
                <a:latin typeface="Arial" panose="020B0604020202020204" pitchFamily="34" charset="0"/>
                <a:cs typeface="Arial" panose="020B0604020202020204" pitchFamily="34" charset="0"/>
              </a:rPr>
              <a:t>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maakten</a:t>
            </a:r>
            <a:r>
              <a:rPr lang="en-GB" sz="2400" dirty="0" smtClean="0">
                <a:solidFill>
                  <a:schemeClr val="tx1">
                    <a:lumMod val="95000"/>
                    <a:lumOff val="5000"/>
                  </a:schemeClr>
                </a:solidFill>
                <a:latin typeface="Arial" panose="020B0604020202020204" pitchFamily="34" charset="0"/>
                <a:cs typeface="Arial" panose="020B0604020202020204" pitchFamily="34" charset="0"/>
              </a:rPr>
              <a:t>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gebruik</a:t>
            </a:r>
            <a:r>
              <a:rPr lang="en-GB" sz="2400" dirty="0" smtClean="0">
                <a:solidFill>
                  <a:schemeClr val="tx1">
                    <a:lumMod val="95000"/>
                    <a:lumOff val="5000"/>
                  </a:schemeClr>
                </a:solidFill>
                <a:latin typeface="Arial" panose="020B0604020202020204" pitchFamily="34" charset="0"/>
                <a:cs typeface="Arial" panose="020B0604020202020204" pitchFamily="34" charset="0"/>
              </a:rPr>
              <a:t> van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een</a:t>
            </a:r>
            <a:r>
              <a:rPr lang="en-GB" sz="2400" dirty="0" smtClean="0">
                <a:solidFill>
                  <a:schemeClr val="tx1">
                    <a:lumMod val="95000"/>
                    <a:lumOff val="5000"/>
                  </a:schemeClr>
                </a:solidFill>
                <a:latin typeface="Arial" panose="020B0604020202020204" pitchFamily="34" charset="0"/>
                <a:cs typeface="Arial" panose="020B0604020202020204" pitchFamily="34" charset="0"/>
              </a:rPr>
              <a:t> 5-puntenschaal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gaande</a:t>
            </a:r>
            <a:r>
              <a:rPr lang="en-GB" sz="2400" dirty="0" smtClean="0">
                <a:solidFill>
                  <a:schemeClr val="tx1">
                    <a:lumMod val="95000"/>
                    <a:lumOff val="5000"/>
                  </a:schemeClr>
                </a:solidFill>
                <a:latin typeface="Arial" panose="020B0604020202020204" pitchFamily="34" charset="0"/>
                <a:cs typeface="Arial" panose="020B0604020202020204" pitchFamily="34" charset="0"/>
              </a:rPr>
              <a:t> van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Zeer</a:t>
            </a:r>
            <a:r>
              <a:rPr lang="en-GB" sz="2400" dirty="0" smtClean="0">
                <a:solidFill>
                  <a:schemeClr val="tx1">
                    <a:lumMod val="95000"/>
                    <a:lumOff val="5000"/>
                  </a:schemeClr>
                </a:solidFill>
                <a:latin typeface="Arial" panose="020B0604020202020204" pitchFamily="34" charset="0"/>
                <a:cs typeface="Arial" panose="020B0604020202020204" pitchFamily="34" charset="0"/>
              </a:rPr>
              <a:t>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goed</a:t>
            </a:r>
            <a:r>
              <a:rPr lang="en-GB" sz="2400" dirty="0" smtClean="0">
                <a:solidFill>
                  <a:schemeClr val="tx1">
                    <a:lumMod val="95000"/>
                    <a:lumOff val="5000"/>
                  </a:schemeClr>
                </a:solidFill>
                <a:latin typeface="Arial" panose="020B0604020202020204" pitchFamily="34" charset="0"/>
                <a:cs typeface="Arial" panose="020B0604020202020204" pitchFamily="34" charset="0"/>
              </a:rPr>
              <a:t>/</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Helemaal</a:t>
            </a:r>
            <a:r>
              <a:rPr lang="en-GB" sz="2400" dirty="0" smtClean="0">
                <a:solidFill>
                  <a:schemeClr val="tx1">
                    <a:lumMod val="95000"/>
                    <a:lumOff val="5000"/>
                  </a:schemeClr>
                </a:solidFill>
                <a:latin typeface="Arial" panose="020B0604020202020204" pitchFamily="34" charset="0"/>
                <a:cs typeface="Arial" panose="020B0604020202020204" pitchFamily="34" charset="0"/>
              </a:rPr>
              <a:t>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mee</a:t>
            </a:r>
            <a:r>
              <a:rPr lang="en-GB" sz="2400" dirty="0" smtClean="0">
                <a:solidFill>
                  <a:schemeClr val="tx1">
                    <a:lumMod val="95000"/>
                    <a:lumOff val="5000"/>
                  </a:schemeClr>
                </a:solidFill>
                <a:latin typeface="Arial" panose="020B0604020202020204" pitchFamily="34" charset="0"/>
                <a:cs typeface="Arial" panose="020B0604020202020204" pitchFamily="34" charset="0"/>
              </a:rPr>
              <a:t>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eens</a:t>
            </a:r>
            <a:r>
              <a:rPr lang="en-GB" sz="2400" dirty="0" smtClean="0">
                <a:solidFill>
                  <a:schemeClr val="tx1">
                    <a:lumMod val="95000"/>
                    <a:lumOff val="5000"/>
                  </a:schemeClr>
                </a:solidFill>
                <a:latin typeface="Arial" panose="020B0604020202020204" pitchFamily="34" charset="0"/>
                <a:cs typeface="Arial" panose="020B0604020202020204" pitchFamily="34" charset="0"/>
              </a:rPr>
              <a:t> tot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Zeer</a:t>
            </a:r>
            <a:r>
              <a:rPr lang="en-GB" sz="2400" dirty="0" smtClean="0">
                <a:solidFill>
                  <a:schemeClr val="tx1">
                    <a:lumMod val="95000"/>
                    <a:lumOff val="5000"/>
                  </a:schemeClr>
                </a:solidFill>
                <a:latin typeface="Arial" panose="020B0604020202020204" pitchFamily="34" charset="0"/>
                <a:cs typeface="Arial" panose="020B0604020202020204" pitchFamily="34" charset="0"/>
              </a:rPr>
              <a:t>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slecht</a:t>
            </a:r>
            <a:r>
              <a:rPr lang="en-GB" sz="2400" dirty="0" smtClean="0">
                <a:solidFill>
                  <a:schemeClr val="tx1">
                    <a:lumMod val="95000"/>
                    <a:lumOff val="5000"/>
                  </a:schemeClr>
                </a:solidFill>
                <a:latin typeface="Arial" panose="020B0604020202020204" pitchFamily="34" charset="0"/>
                <a:cs typeface="Arial" panose="020B0604020202020204" pitchFamily="34" charset="0"/>
              </a:rPr>
              <a:t>/</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Helemaal</a:t>
            </a:r>
            <a:r>
              <a:rPr lang="en-GB" sz="2400" dirty="0" smtClean="0">
                <a:solidFill>
                  <a:schemeClr val="tx1">
                    <a:lumMod val="95000"/>
                    <a:lumOff val="5000"/>
                  </a:schemeClr>
                </a:solidFill>
                <a:latin typeface="Arial" panose="020B0604020202020204" pitchFamily="34" charset="0"/>
                <a:cs typeface="Arial" panose="020B0604020202020204" pitchFamily="34" charset="0"/>
              </a:rPr>
              <a:t>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niet</a:t>
            </a:r>
            <a:r>
              <a:rPr lang="en-GB" sz="2400" dirty="0" smtClean="0">
                <a:solidFill>
                  <a:schemeClr val="tx1">
                    <a:lumMod val="95000"/>
                    <a:lumOff val="5000"/>
                  </a:schemeClr>
                </a:solidFill>
                <a:latin typeface="Arial" panose="020B0604020202020204" pitchFamily="34" charset="0"/>
                <a:cs typeface="Arial" panose="020B0604020202020204" pitchFamily="34" charset="0"/>
              </a:rPr>
              <a:t>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mee</a:t>
            </a:r>
            <a:r>
              <a:rPr lang="en-GB" sz="2400" dirty="0" smtClean="0">
                <a:solidFill>
                  <a:schemeClr val="tx1">
                    <a:lumMod val="95000"/>
                    <a:lumOff val="5000"/>
                  </a:schemeClr>
                </a:solidFill>
                <a:latin typeface="Arial" panose="020B0604020202020204" pitchFamily="34" charset="0"/>
                <a:cs typeface="Arial" panose="020B0604020202020204" pitchFamily="34" charset="0"/>
              </a:rPr>
              <a:t> </a:t>
            </a:r>
            <a:r>
              <a:rPr lang="en-GB" sz="2400" dirty="0" err="1" smtClean="0">
                <a:solidFill>
                  <a:schemeClr val="tx1">
                    <a:lumMod val="95000"/>
                    <a:lumOff val="5000"/>
                  </a:schemeClr>
                </a:solidFill>
                <a:latin typeface="Arial" panose="020B0604020202020204" pitchFamily="34" charset="0"/>
                <a:cs typeface="Arial" panose="020B0604020202020204" pitchFamily="34" charset="0"/>
              </a:rPr>
              <a:t>eens</a:t>
            </a:r>
            <a:r>
              <a:rPr lang="en-GB" sz="2400" dirty="0" smtClean="0">
                <a:solidFill>
                  <a:schemeClr val="tx1">
                    <a:lumMod val="95000"/>
                    <a:lumOff val="5000"/>
                  </a:schemeClr>
                </a:solidFill>
                <a:latin typeface="Arial" panose="020B0604020202020204" pitchFamily="34" charset="0"/>
                <a:cs typeface="Arial" panose="020B0604020202020204" pitchFamily="34" charset="0"/>
              </a:rPr>
              <a:t>. </a:t>
            </a:r>
            <a:endParaRPr lang="en-GB" sz="2400" dirty="0" smtClean="0">
              <a:solidFill>
                <a:schemeClr val="tx1"/>
              </a:solidFill>
              <a:latin typeface="Arial" panose="020B0604020202020204" pitchFamily="34" charset="0"/>
              <a:cs typeface="Arial" panose="020B0604020202020204" pitchFamily="34" charset="0"/>
            </a:endParaRPr>
          </a:p>
          <a:p>
            <a:pPr>
              <a:lnSpc>
                <a:spcPts val="2600"/>
              </a:lnSpc>
            </a:pPr>
            <a:endParaRPr lang="en-GB" sz="1400" dirty="0" smtClean="0">
              <a:solidFill>
                <a:schemeClr val="tx1"/>
              </a:solidFill>
              <a:latin typeface="Arial" panose="020B0604020202020204" pitchFamily="34" charset="0"/>
              <a:cs typeface="Arial" panose="020B0604020202020204" pitchFamily="34" charset="0"/>
            </a:endParaRPr>
          </a:p>
          <a:p>
            <a:pPr>
              <a:lnSpc>
                <a:spcPts val="2600"/>
              </a:lnSpc>
            </a:pPr>
            <a:endParaRPr lang="en-GB" sz="1400" dirty="0" smtClean="0">
              <a:solidFill>
                <a:schemeClr val="tx1"/>
              </a:solidFill>
              <a:latin typeface="Arial" panose="020B0604020202020204" pitchFamily="34" charset="0"/>
              <a:cs typeface="Arial" panose="020B0604020202020204" pitchFamily="34" charset="0"/>
            </a:endParaRPr>
          </a:p>
          <a:p>
            <a:pPr>
              <a:lnSpc>
                <a:spcPts val="2600"/>
              </a:lnSpc>
            </a:pPr>
            <a:endParaRPr lang="en-GB" sz="1400" dirty="0" smtClean="0">
              <a:solidFill>
                <a:schemeClr val="tx1"/>
              </a:solidFill>
              <a:latin typeface="Arial" panose="020B0604020202020204" pitchFamily="34" charset="0"/>
              <a:cs typeface="Arial" panose="020B0604020202020204" pitchFamily="34" charset="0"/>
            </a:endParaRPr>
          </a:p>
          <a:p>
            <a:pPr>
              <a:lnSpc>
                <a:spcPts val="2600"/>
              </a:lnSpc>
              <a:spcAft>
                <a:spcPts val="669"/>
              </a:spcAft>
            </a:pPr>
            <a:endParaRPr lang="en-GB" sz="1400" dirty="0" smtClean="0">
              <a:solidFill>
                <a:schemeClr val="tx1"/>
              </a:solidFill>
              <a:latin typeface="Arial" panose="020B0604020202020204" pitchFamily="34" charset="0"/>
              <a:cs typeface="Arial" panose="020B0604020202020204" pitchFamily="34" charset="0"/>
            </a:endParaRPr>
          </a:p>
          <a:p>
            <a:pPr>
              <a:lnSpc>
                <a:spcPts val="2600"/>
              </a:lnSpc>
              <a:spcAft>
                <a:spcPts val="669"/>
              </a:spcAft>
            </a:pPr>
            <a:endParaRPr lang="en-GB" sz="1400" dirty="0" smtClean="0">
              <a:solidFill>
                <a:schemeClr val="tx1"/>
              </a:solidFill>
              <a:latin typeface="Arial" panose="020B0604020202020204" pitchFamily="34" charset="0"/>
              <a:cs typeface="Arial" panose="020B0604020202020204" pitchFamily="34" charset="0"/>
            </a:endParaRPr>
          </a:p>
          <a:p>
            <a:pPr>
              <a:lnSpc>
                <a:spcPts val="2600"/>
              </a:lnSpc>
              <a:spcAft>
                <a:spcPts val="669"/>
              </a:spcAft>
            </a:pPr>
            <a:endParaRPr lang="en-GB" sz="1400" dirty="0" smtClean="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731871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238" y="2093781"/>
            <a:ext cx="7772400" cy="1362075"/>
          </a:xfrm>
        </p:spPr>
        <p:txBody>
          <a:bodyPr/>
          <a:lstStyle/>
          <a:p>
            <a:r>
              <a:rPr lang="en-US" smtClean="0"/>
              <a:t>Management </a:t>
            </a:r>
            <a:endParaRPr lang="en-US"/>
          </a:p>
        </p:txBody>
      </p:sp>
    </p:spTree>
    <p:custDataLst>
      <p:tags r:id="rId1"/>
    </p:custDataLst>
    <p:extLst>
      <p:ext uri="{BB962C8B-B14F-4D97-AF65-F5344CB8AC3E}">
        <p14:creationId xmlns:p14="http://schemas.microsoft.com/office/powerpoint/2010/main" val="7808254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Actieplannen </a:t>
            </a:r>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4157789235"/>
              </p:ext>
            </p:extLst>
          </p:nvPr>
        </p:nvGraphicFramePr>
        <p:xfrm>
          <a:off x="505778" y="1283940"/>
          <a:ext cx="8132445" cy="5430760"/>
        </p:xfrm>
        <a:graphic>
          <a:graphicData uri="http://schemas.openxmlformats.org/drawingml/2006/table">
            <a:tbl>
              <a:tblPr firstRow="1" bandRow="1">
                <a:tableStyleId>{073A0DAA-6AF3-43AB-8588-CEC1D06C72B9}</a:tableStyleId>
              </a:tblPr>
              <a:tblGrid>
                <a:gridCol w="1931428">
                  <a:extLst>
                    <a:ext uri="{9D8B030D-6E8A-4147-A177-3AD203B41FA5}">
                      <a16:colId xmlns:a16="http://schemas.microsoft.com/office/drawing/2014/main" xmlns="" val="20000"/>
                    </a:ext>
                  </a:extLst>
                </a:gridCol>
                <a:gridCol w="4885290">
                  <a:extLst>
                    <a:ext uri="{9D8B030D-6E8A-4147-A177-3AD203B41FA5}">
                      <a16:colId xmlns:a16="http://schemas.microsoft.com/office/drawing/2014/main" xmlns="" val="20001"/>
                    </a:ext>
                  </a:extLst>
                </a:gridCol>
                <a:gridCol w="1315727">
                  <a:extLst>
                    <a:ext uri="{9D8B030D-6E8A-4147-A177-3AD203B41FA5}">
                      <a16:colId xmlns:a16="http://schemas.microsoft.com/office/drawing/2014/main" xmlns="" val="20002"/>
                    </a:ext>
                  </a:extLst>
                </a:gridCol>
              </a:tblGrid>
              <a:tr h="727980">
                <a:tc>
                  <a:txBody>
                    <a:bodyPr/>
                    <a:lstStyle/>
                    <a:p>
                      <a:pPr lvl="0" algn="ctr"/>
                      <a:r>
                        <a:rPr lang="en-US" sz="1800" dirty="0" err="1" smtClean="0">
                          <a:solidFill>
                            <a:schemeClr val="bg1"/>
                          </a:solidFill>
                          <a:latin typeface="Arial" panose="020B0604020202020204" pitchFamily="34" charset="0"/>
                          <a:cs typeface="Arial" panose="020B0604020202020204" pitchFamily="34" charset="0"/>
                        </a:rPr>
                        <a:t>Mogelijkheid</a:t>
                      </a:r>
                      <a:endParaRPr lang="en-US"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002A"/>
                    </a:solidFill>
                  </a:tcPr>
                </a:tc>
                <a:tc>
                  <a:txBody>
                    <a:bodyPr/>
                    <a:lstStyle/>
                    <a:p>
                      <a:pPr lvl="0" algn="ctr"/>
                      <a:r>
                        <a:rPr lang="en-US" sz="1800" dirty="0" smtClean="0">
                          <a:solidFill>
                            <a:schemeClr val="bg1"/>
                          </a:solidFill>
                          <a:latin typeface="Arial" panose="020B0604020202020204" pitchFamily="34" charset="0"/>
                          <a:cs typeface="Arial" panose="020B0604020202020204" pitchFamily="34" charset="0"/>
                        </a:rPr>
                        <a:t>Wat </a:t>
                      </a:r>
                      <a:r>
                        <a:rPr lang="en-US" sz="1800" dirty="0" err="1" smtClean="0">
                          <a:solidFill>
                            <a:schemeClr val="bg1"/>
                          </a:solidFill>
                          <a:latin typeface="Arial" panose="020B0604020202020204" pitchFamily="34" charset="0"/>
                          <a:cs typeface="Arial" panose="020B0604020202020204" pitchFamily="34" charset="0"/>
                        </a:rPr>
                        <a:t>zullen</a:t>
                      </a:r>
                      <a:r>
                        <a:rPr lang="en-US" sz="1800" dirty="0" smtClean="0">
                          <a:solidFill>
                            <a:schemeClr val="bg1"/>
                          </a:solidFill>
                          <a:latin typeface="Arial" panose="020B0604020202020204" pitchFamily="34" charset="0"/>
                          <a:cs typeface="Arial" panose="020B0604020202020204" pitchFamily="34" charset="0"/>
                        </a:rPr>
                        <a:t> we </a:t>
                      </a:r>
                      <a:r>
                        <a:rPr lang="en-US" sz="1800" dirty="0" err="1" smtClean="0">
                          <a:solidFill>
                            <a:schemeClr val="bg1"/>
                          </a:solidFill>
                          <a:latin typeface="Arial" panose="020B0604020202020204" pitchFamily="34" charset="0"/>
                          <a:cs typeface="Arial" panose="020B0604020202020204" pitchFamily="34" charset="0"/>
                        </a:rPr>
                        <a:t>doen</a:t>
                      </a:r>
                      <a:endParaRPr lang="en-US"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002A"/>
                    </a:solidFill>
                  </a:tcPr>
                </a:tc>
                <a:tc>
                  <a:txBody>
                    <a:bodyPr/>
                    <a:lstStyle/>
                    <a:p>
                      <a:pPr lvl="0" algn="ctr"/>
                      <a:r>
                        <a:rPr lang="en-US" sz="1800" dirty="0" smtClean="0">
                          <a:solidFill>
                            <a:schemeClr val="bg1"/>
                          </a:solidFill>
                          <a:latin typeface="Arial" panose="020B0604020202020204" pitchFamily="34" charset="0"/>
                          <a:cs typeface="Arial" panose="020B0604020202020204" pitchFamily="34" charset="0"/>
                        </a:rPr>
                        <a:t>Deadline</a:t>
                      </a:r>
                      <a:endParaRPr lang="en-US"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002A"/>
                    </a:solidFill>
                  </a:tcPr>
                </a:tc>
                <a:extLst>
                  <a:ext uri="{0D108BD9-81ED-4DB2-BD59-A6C34878D82A}">
                    <a16:rowId xmlns:a16="http://schemas.microsoft.com/office/drawing/2014/main" xmlns="" val="10000"/>
                  </a:ext>
                </a:extLst>
              </a:tr>
              <a:tr h="1208479">
                <a:tc>
                  <a:txBody>
                    <a:bodyPr/>
                    <a:lstStyle/>
                    <a:p>
                      <a:pPr algn="ctr" fontAlgn="b"/>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164767">
                <a:tc>
                  <a:txBody>
                    <a:bodyPr/>
                    <a:lstStyle/>
                    <a:p>
                      <a:pPr algn="ctr" fontAlgn="b"/>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164767">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164767">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custDataLst>
      <p:tags r:id="rId1"/>
    </p:custDataLst>
    <p:extLst>
      <p:ext uri="{BB962C8B-B14F-4D97-AF65-F5344CB8AC3E}">
        <p14:creationId xmlns:p14="http://schemas.microsoft.com/office/powerpoint/2010/main" val="3889573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238" y="2120508"/>
            <a:ext cx="7772400" cy="1362075"/>
          </a:xfrm>
        </p:spPr>
        <p:txBody>
          <a:bodyPr/>
          <a:lstStyle/>
          <a:p>
            <a:r>
              <a:rPr lang="en-US" smtClean="0"/>
              <a:t>Bijlage</a:t>
            </a:r>
            <a:endParaRPr lang="en-US"/>
          </a:p>
        </p:txBody>
      </p:sp>
    </p:spTree>
    <p:custDataLst>
      <p:tags r:id="rId1"/>
    </p:custDataLst>
    <p:extLst>
      <p:ext uri="{BB962C8B-B14F-4D97-AF65-F5344CB8AC3E}">
        <p14:creationId xmlns:p14="http://schemas.microsoft.com/office/powerpoint/2010/main" val="23214967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Enquêtedimensies en -vragen</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23141430"/>
              </p:ext>
            </p:extLst>
          </p:nvPr>
        </p:nvGraphicFramePr>
        <p:xfrm>
          <a:off x="800100" y="1268453"/>
          <a:ext cx="7543800" cy="5158100"/>
        </p:xfrm>
        <a:graphic>
          <a:graphicData uri="http://schemas.openxmlformats.org/drawingml/2006/table">
            <a:tbl>
              <a:tblPr firstRow="1" bandRow="1">
                <a:tableStyleId>{8EC20E35-A176-4012-BC5E-935CFFF8708E}</a:tableStyleId>
              </a:tblPr>
              <a:tblGrid>
                <a:gridCol w="2112937">
                  <a:extLst>
                    <a:ext uri="{9D8B030D-6E8A-4147-A177-3AD203B41FA5}">
                      <a16:colId xmlns:a16="http://schemas.microsoft.com/office/drawing/2014/main" xmlns="" val="20000"/>
                    </a:ext>
                  </a:extLst>
                </a:gridCol>
                <a:gridCol w="5430863">
                  <a:extLst>
                    <a:ext uri="{9D8B030D-6E8A-4147-A177-3AD203B41FA5}">
                      <a16:colId xmlns:a16="http://schemas.microsoft.com/office/drawing/2014/main" xmlns="" val="20001"/>
                    </a:ext>
                  </a:extLst>
                </a:gridCol>
              </a:tblGrid>
              <a:tr h="294210">
                <a:tc>
                  <a:txBody>
                    <a:bodyPr/>
                    <a:lstStyle/>
                    <a:p>
                      <a:pPr algn="ctr">
                        <a:lnSpc>
                          <a:spcPts val="1200"/>
                        </a:lnSpc>
                      </a:pPr>
                      <a:r>
                        <a:rPr lang="en-US" sz="1300" dirty="0" err="1" smtClean="0"/>
                        <a:t>Dimensie</a:t>
                      </a:r>
                      <a:endParaRPr lang="en-US" sz="1300" dirty="0"/>
                    </a:p>
                  </a:txBody>
                  <a:tcPr marL="100779" marR="100779" marT="50390" marB="50390" anchor="ctr">
                    <a:lnL w="12700" cap="flat" cmpd="sng" algn="ctr">
                      <a:solidFill>
                        <a:srgbClr val="EA002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tc>
                  <a:txBody>
                    <a:bodyPr/>
                    <a:lstStyle/>
                    <a:p>
                      <a:pPr algn="ctr">
                        <a:lnSpc>
                          <a:spcPts val="1200"/>
                        </a:lnSpc>
                      </a:pPr>
                      <a:r>
                        <a:rPr lang="en-US" sz="1300" smtClean="0"/>
                        <a:t>Vragen</a:t>
                      </a:r>
                      <a:r>
                        <a:rPr lang="en-US" sz="1300" baseline="0" smtClean="0"/>
                        <a:t> </a:t>
                      </a:r>
                      <a:endParaRPr lang="en-US" sz="1300"/>
                    </a:p>
                  </a:txBody>
                  <a:tcPr marL="100779" marR="100779" marT="50390" marB="50390" anchor="ctr">
                    <a:lnL w="12700" cap="flat" cmpd="sng" algn="ctr">
                      <a:noFill/>
                      <a:prstDash val="solid"/>
                      <a:round/>
                      <a:headEnd type="none" w="med" len="med"/>
                      <a:tailEnd type="none" w="med" len="med"/>
                    </a:lnL>
                    <a:lnR w="12700" cap="flat" cmpd="sng" algn="ctr">
                      <a:solidFill>
                        <a:srgbClr val="EA002A"/>
                      </a:solid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extLst>
                  <a:ext uri="{0D108BD9-81ED-4DB2-BD59-A6C34878D82A}">
                    <a16:rowId xmlns:a16="http://schemas.microsoft.com/office/drawing/2014/main" xmlns="" val="10000"/>
                  </a:ext>
                </a:extLst>
              </a:tr>
              <a:tr h="371583">
                <a:tc>
                  <a:txBody>
                    <a:bodyPr/>
                    <a:lstStyle/>
                    <a:p>
                      <a:pPr algn="ctr">
                        <a:lnSpc>
                          <a:spcPts val="1200"/>
                        </a:lnSpc>
                      </a:pPr>
                      <a:r>
                        <a:rPr lang="en-US" sz="1000" b="1" smtClean="0"/>
                        <a:t>Gezag en empowerment</a:t>
                      </a:r>
                      <a:endParaRPr lang="en-US" sz="1000" b="1"/>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100"/>
                        </a:lnSpc>
                      </a:pPr>
                      <a:r>
                        <a:rPr lang="en-US" sz="1000" u="none" strike="noStrike" dirty="0" smtClean="0"/>
                        <a:t>21. </a:t>
                      </a:r>
                      <a:r>
                        <a:rPr lang="en-US" sz="1000" u="none" strike="noStrike" dirty="0" err="1" smtClean="0"/>
                        <a:t>Ik</a:t>
                      </a:r>
                      <a:r>
                        <a:rPr lang="en-US" sz="1000" u="none" strike="noStrike" dirty="0" smtClean="0"/>
                        <a:t> </a:t>
                      </a:r>
                      <a:r>
                        <a:rPr lang="en-US" sz="1000" u="none" strike="noStrike" dirty="0" err="1" smtClean="0"/>
                        <a:t>heb</a:t>
                      </a:r>
                      <a:r>
                        <a:rPr lang="en-US" sz="1000" u="none" strike="noStrike" dirty="0" smtClean="0"/>
                        <a:t> </a:t>
                      </a:r>
                      <a:r>
                        <a:rPr lang="en-US" sz="1000" u="none" strike="noStrike" dirty="0" err="1" smtClean="0"/>
                        <a:t>voldoende</a:t>
                      </a:r>
                      <a:r>
                        <a:rPr lang="en-US" sz="1000" u="none" strike="noStrike" dirty="0" smtClean="0"/>
                        <a:t> </a:t>
                      </a:r>
                      <a:r>
                        <a:rPr lang="en-US" sz="1000" u="none" strike="noStrike" dirty="0" err="1" smtClean="0"/>
                        <a:t>gezag</a:t>
                      </a:r>
                      <a:r>
                        <a:rPr lang="en-US" sz="1000" u="none" strike="noStrike" dirty="0" smtClean="0"/>
                        <a:t> om </a:t>
                      </a:r>
                      <a:r>
                        <a:rPr lang="en-US" sz="1000" u="none" strike="noStrike" dirty="0" err="1" smtClean="0"/>
                        <a:t>mijn</a:t>
                      </a:r>
                      <a:r>
                        <a:rPr lang="en-US" sz="1000" u="none" strike="noStrike" dirty="0" smtClean="0"/>
                        <a:t> </a:t>
                      </a:r>
                      <a:r>
                        <a:rPr lang="en-US" sz="1000" u="none" strike="noStrike" dirty="0" err="1" smtClean="0"/>
                        <a:t>werk</a:t>
                      </a:r>
                      <a:r>
                        <a:rPr lang="en-US" sz="1000" u="none" strike="noStrike" dirty="0" smtClean="0"/>
                        <a:t> </a:t>
                      </a:r>
                      <a:r>
                        <a:rPr lang="en-US" sz="1000" u="none" strike="noStrike" dirty="0" err="1" smtClean="0"/>
                        <a:t>efficiënt</a:t>
                      </a:r>
                      <a:r>
                        <a:rPr lang="en-US" sz="1000" u="none" strike="noStrike" dirty="0" smtClean="0"/>
                        <a:t> </a:t>
                      </a:r>
                      <a:r>
                        <a:rPr lang="en-US" sz="1000" u="none" strike="noStrike" dirty="0" err="1" smtClean="0"/>
                        <a:t>uit</a:t>
                      </a:r>
                      <a:r>
                        <a:rPr lang="en-US" sz="1000" u="none" strike="noStrike" dirty="0" smtClean="0"/>
                        <a:t> </a:t>
                      </a:r>
                      <a:r>
                        <a:rPr lang="en-US" sz="1000" u="none" strike="noStrike" dirty="0" err="1" smtClean="0"/>
                        <a:t>te</a:t>
                      </a:r>
                      <a:r>
                        <a:rPr lang="en-US" sz="1000" u="none" strike="noStrike" dirty="0" smtClean="0"/>
                        <a:t> </a:t>
                      </a:r>
                      <a:r>
                        <a:rPr lang="en-US" sz="1000" u="none" strike="noStrike" dirty="0" err="1" smtClean="0"/>
                        <a:t>voeren</a:t>
                      </a:r>
                      <a:r>
                        <a:rPr lang="en-US" sz="1000" u="none" strike="noStrike" dirty="0" smtClean="0"/>
                        <a:t> </a:t>
                      </a:r>
                    </a:p>
                    <a:p>
                      <a:pPr marL="0" marR="0" indent="0" algn="l" defTabSz="457200" rtl="0" eaLnBrk="1" fontAlgn="ctr" latinLnBrk="0" hangingPunct="1">
                        <a:lnSpc>
                          <a:spcPts val="1100"/>
                        </a:lnSpc>
                        <a:spcBef>
                          <a:spcPct val="0"/>
                        </a:spcBef>
                        <a:spcAft>
                          <a:spcPct val="0"/>
                        </a:spcAft>
                        <a:buClrTx/>
                        <a:buSzTx/>
                        <a:buFontTx/>
                        <a:buNone/>
                        <a:defRPr/>
                      </a:pPr>
                      <a:r>
                        <a:rPr lang="en-US" sz="1000" u="none" strike="noStrike" dirty="0" smtClean="0"/>
                        <a:t>22. </a:t>
                      </a:r>
                      <a:r>
                        <a:rPr lang="en-US" sz="1000" u="none" strike="noStrike" dirty="0" err="1" smtClean="0"/>
                        <a:t>Ik</a:t>
                      </a:r>
                      <a:r>
                        <a:rPr lang="en-US" sz="1000" u="none" strike="noStrike" dirty="0" smtClean="0"/>
                        <a:t> </a:t>
                      </a:r>
                      <a:r>
                        <a:rPr lang="en-US" sz="1000" u="none" strike="noStrike" dirty="0" err="1" smtClean="0"/>
                        <a:t>heb</a:t>
                      </a:r>
                      <a:r>
                        <a:rPr lang="en-US" sz="1000" u="none" strike="noStrike" dirty="0" smtClean="0"/>
                        <a:t> </a:t>
                      </a:r>
                      <a:r>
                        <a:rPr lang="en-US" sz="1000" u="none" strike="noStrike" dirty="0" err="1" smtClean="0"/>
                        <a:t>gelegenheden</a:t>
                      </a:r>
                      <a:r>
                        <a:rPr lang="en-US" sz="1000" u="none" strike="noStrike" dirty="0" smtClean="0"/>
                        <a:t> om </a:t>
                      </a:r>
                      <a:r>
                        <a:rPr lang="en-US" sz="1000" u="none" strike="noStrike" dirty="0" err="1" smtClean="0"/>
                        <a:t>mijn</a:t>
                      </a:r>
                      <a:r>
                        <a:rPr lang="en-US" sz="1000" u="none" strike="noStrike" dirty="0" smtClean="0"/>
                        <a:t> </a:t>
                      </a:r>
                      <a:r>
                        <a:rPr lang="en-US" sz="1000" u="none" strike="noStrike" dirty="0" err="1" smtClean="0"/>
                        <a:t>ideeën</a:t>
                      </a:r>
                      <a:r>
                        <a:rPr lang="en-US" sz="1000" u="none" strike="noStrike" dirty="0" smtClean="0"/>
                        <a:t> </a:t>
                      </a:r>
                      <a:r>
                        <a:rPr lang="en-US" sz="1000" u="none" strike="noStrike" dirty="0" err="1" smtClean="0"/>
                        <a:t>te</a:t>
                      </a:r>
                      <a:r>
                        <a:rPr lang="en-US" sz="1000" u="none" strike="noStrike" dirty="0" smtClean="0"/>
                        <a:t> </a:t>
                      </a:r>
                      <a:r>
                        <a:rPr lang="en-US" sz="1000" u="none" strike="noStrike" dirty="0" err="1" smtClean="0"/>
                        <a:t>doen</a:t>
                      </a:r>
                      <a:r>
                        <a:rPr lang="en-US" sz="1000" u="none" strike="noStrike" dirty="0" smtClean="0"/>
                        <a:t> </a:t>
                      </a:r>
                      <a:r>
                        <a:rPr lang="en-US" sz="1000" u="none" strike="noStrike" dirty="0" err="1" smtClean="0"/>
                        <a:t>accepteren</a:t>
                      </a:r>
                      <a:r>
                        <a:rPr lang="en-US" sz="1000" u="none" strike="noStrike" dirty="0" smtClean="0"/>
                        <a:t> </a:t>
                      </a:r>
                      <a:r>
                        <a:rPr lang="en-US" sz="1000" u="none" strike="noStrike" dirty="0" err="1" smtClean="0"/>
                        <a:t>en</a:t>
                      </a:r>
                      <a:r>
                        <a:rPr lang="en-US" sz="1000" u="none" strike="noStrike" dirty="0" smtClean="0"/>
                        <a:t> toe </a:t>
                      </a:r>
                      <a:r>
                        <a:rPr lang="en-US" sz="1000" u="none" strike="noStrike" dirty="0" err="1" smtClean="0"/>
                        <a:t>te</a:t>
                      </a:r>
                      <a:r>
                        <a:rPr lang="en-US" sz="1000" u="none" strike="noStrike" dirty="0" smtClean="0"/>
                        <a:t> </a:t>
                      </a:r>
                      <a:r>
                        <a:rPr lang="en-US" sz="1000" u="none" strike="noStrike" dirty="0" err="1" smtClean="0"/>
                        <a:t>passen</a:t>
                      </a:r>
                      <a:r>
                        <a:rPr lang="en-US" sz="1000" u="none" strike="noStrike" dirty="0" smtClean="0"/>
                        <a:t>  </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1583">
                <a:tc>
                  <a:txBody>
                    <a:bodyPr/>
                    <a:lstStyle/>
                    <a:p>
                      <a:pPr algn="ctr">
                        <a:lnSpc>
                          <a:spcPts val="1200"/>
                        </a:lnSpc>
                      </a:pPr>
                      <a:r>
                        <a:rPr lang="en-US" sz="1000" b="1" smtClean="0"/>
                        <a:t>Duidelijke en veelbelovende</a:t>
                      </a:r>
                      <a:r>
                        <a:rPr lang="en-US" sz="1000" b="1" baseline="0" smtClean="0"/>
                        <a:t> leiding</a:t>
                      </a:r>
                      <a:endParaRPr lang="en-US" sz="1000" b="1"/>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ctr" latinLnBrk="0" hangingPunct="1">
                        <a:lnSpc>
                          <a:spcPts val="1100"/>
                        </a:lnSpc>
                        <a:spcBef>
                          <a:spcPct val="0"/>
                        </a:spcBef>
                        <a:spcAft>
                          <a:spcPct val="0"/>
                        </a:spcAft>
                        <a:buClrTx/>
                        <a:buSzTx/>
                        <a:buFontTx/>
                        <a:buNone/>
                        <a:defRPr/>
                      </a:pPr>
                      <a:r>
                        <a:rPr lang="en-US" sz="1000" u="none" strike="noStrike" smtClean="0"/>
                        <a:t>1. Ik beschik over een goed inzicht in de strategie en doelen van Aramark*</a:t>
                      </a:r>
                    </a:p>
                    <a:p>
                      <a:pPr marL="0" marR="0" indent="0" algn="l" defTabSz="457200" rtl="0" eaLnBrk="1" fontAlgn="ctr" latinLnBrk="0" hangingPunct="1">
                        <a:lnSpc>
                          <a:spcPts val="1100"/>
                        </a:lnSpc>
                        <a:spcBef>
                          <a:spcPct val="0"/>
                        </a:spcBef>
                        <a:spcAft>
                          <a:spcPct val="0"/>
                        </a:spcAft>
                        <a:buClrTx/>
                        <a:buSzTx/>
                        <a:buFontTx/>
                        <a:buNone/>
                        <a:defRPr/>
                      </a:pPr>
                      <a:r>
                        <a:rPr lang="en-US" sz="1000" u="none" strike="noStrike" smtClean="0"/>
                        <a:t>2. Ik vind dat mijn werk een echte bijdrage levert aan het succes van Aramark</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77787">
                <a:tc>
                  <a:txBody>
                    <a:bodyPr/>
                    <a:lstStyle/>
                    <a:p>
                      <a:pPr algn="ctr">
                        <a:lnSpc>
                          <a:spcPts val="1200"/>
                        </a:lnSpc>
                      </a:pPr>
                      <a:r>
                        <a:rPr lang="en-US" sz="1000" b="1" smtClean="0"/>
                        <a:t>Vertrouwen</a:t>
                      </a:r>
                      <a:r>
                        <a:rPr lang="en-US" sz="1000" b="1" baseline="0" smtClean="0"/>
                        <a:t> in leiders</a:t>
                      </a:r>
                      <a:endParaRPr lang="en-US" sz="1000" b="1"/>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100"/>
                        </a:lnSpc>
                      </a:pPr>
                      <a:r>
                        <a:rPr lang="en-US" sz="1000" dirty="0" smtClean="0"/>
                        <a:t>8. Aramark </a:t>
                      </a:r>
                      <a:r>
                        <a:rPr lang="en-US" sz="1000" dirty="0" err="1" smtClean="0"/>
                        <a:t>heeft</a:t>
                      </a:r>
                      <a:r>
                        <a:rPr lang="en-US" sz="1000" dirty="0" smtClean="0"/>
                        <a:t> </a:t>
                      </a:r>
                      <a:r>
                        <a:rPr lang="en-US" sz="1000" dirty="0" err="1" smtClean="0"/>
                        <a:t>sterke</a:t>
                      </a:r>
                      <a:r>
                        <a:rPr lang="en-US" sz="1000" dirty="0" smtClean="0"/>
                        <a:t> </a:t>
                      </a:r>
                      <a:r>
                        <a:rPr lang="en-US" sz="1000" dirty="0" err="1" smtClean="0"/>
                        <a:t>banden</a:t>
                      </a:r>
                      <a:r>
                        <a:rPr lang="en-US" sz="1000" dirty="0" smtClean="0"/>
                        <a:t> met de </a:t>
                      </a:r>
                      <a:r>
                        <a:rPr lang="en-US" sz="1000" dirty="0" err="1" smtClean="0"/>
                        <a:t>plaatselijke</a:t>
                      </a:r>
                      <a:r>
                        <a:rPr lang="en-US" sz="1000" dirty="0" smtClean="0"/>
                        <a:t> </a:t>
                      </a:r>
                      <a:r>
                        <a:rPr lang="en-US" sz="1000" dirty="0" err="1" smtClean="0"/>
                        <a:t>gemeenschap</a:t>
                      </a:r>
                      <a:r>
                        <a:rPr lang="en-US" sz="1000" dirty="0" smtClean="0"/>
                        <a:t>  </a:t>
                      </a:r>
                    </a:p>
                    <a:p>
                      <a:pPr>
                        <a:lnSpc>
                          <a:spcPts val="1100"/>
                        </a:lnSpc>
                      </a:pPr>
                      <a:r>
                        <a:rPr lang="en-US" sz="1000" dirty="0" smtClean="0"/>
                        <a:t>9. Al </a:t>
                      </a:r>
                      <a:r>
                        <a:rPr lang="en-US" sz="1000" dirty="0" err="1" smtClean="0"/>
                        <a:t>bij</a:t>
                      </a:r>
                      <a:r>
                        <a:rPr lang="en-US" sz="1000" dirty="0" smtClean="0"/>
                        <a:t> al </a:t>
                      </a:r>
                      <a:r>
                        <a:rPr lang="en-US" sz="1000" dirty="0" err="1" smtClean="0"/>
                        <a:t>wordt</a:t>
                      </a:r>
                      <a:r>
                        <a:rPr lang="en-US" sz="1000" dirty="0" smtClean="0"/>
                        <a:t> Aramark </a:t>
                      </a:r>
                      <a:r>
                        <a:rPr lang="en-US" sz="1000" dirty="0" err="1" smtClean="0"/>
                        <a:t>efficiënt</a:t>
                      </a:r>
                      <a:r>
                        <a:rPr lang="en-US" sz="1000" dirty="0" smtClean="0"/>
                        <a:t> </a:t>
                      </a:r>
                      <a:r>
                        <a:rPr lang="en-US" sz="1000" dirty="0" err="1" smtClean="0"/>
                        <a:t>bestuurd</a:t>
                      </a:r>
                      <a:r>
                        <a:rPr lang="en-US" sz="1000" dirty="0" smtClean="0"/>
                        <a:t> </a:t>
                      </a:r>
                      <a:r>
                        <a:rPr lang="en-US" sz="1000" dirty="0" err="1" smtClean="0"/>
                        <a:t>en</a:t>
                      </a:r>
                      <a:r>
                        <a:rPr lang="en-US" sz="1000" dirty="0" smtClean="0"/>
                        <a:t> </a:t>
                      </a:r>
                      <a:r>
                        <a:rPr lang="en-US" sz="1000" dirty="0" err="1" smtClean="0"/>
                        <a:t>geleid</a:t>
                      </a:r>
                      <a:r>
                        <a:rPr lang="en-US" sz="1000" dirty="0" smtClean="0"/>
                        <a:t> </a:t>
                      </a:r>
                    </a:p>
                    <a:p>
                      <a:pPr>
                        <a:lnSpc>
                          <a:spcPts val="1100"/>
                        </a:lnSpc>
                      </a:pPr>
                      <a:r>
                        <a:rPr lang="en-US" sz="1000" dirty="0" smtClean="0"/>
                        <a:t>19. Open </a:t>
                      </a:r>
                      <a:r>
                        <a:rPr lang="en-US" sz="1000" dirty="0" err="1" smtClean="0"/>
                        <a:t>en</a:t>
                      </a:r>
                      <a:r>
                        <a:rPr lang="en-US" sz="1000" dirty="0" smtClean="0"/>
                        <a:t> </a:t>
                      </a:r>
                      <a:r>
                        <a:rPr lang="en-US" sz="1000" dirty="0" err="1" smtClean="0"/>
                        <a:t>eerlijk</a:t>
                      </a:r>
                      <a:r>
                        <a:rPr lang="en-US" sz="1000" dirty="0" smtClean="0"/>
                        <a:t> </a:t>
                      </a:r>
                      <a:r>
                        <a:rPr lang="en-US" sz="1000" dirty="0" err="1" smtClean="0"/>
                        <a:t>zijn</a:t>
                      </a:r>
                      <a:r>
                        <a:rPr lang="en-US" sz="1000" dirty="0" smtClean="0"/>
                        <a:t> </a:t>
                      </a:r>
                      <a:r>
                        <a:rPr lang="en-US" sz="1000" dirty="0" err="1" smtClean="0"/>
                        <a:t>bij</a:t>
                      </a:r>
                      <a:r>
                        <a:rPr lang="en-US" sz="1000" dirty="0" smtClean="0"/>
                        <a:t> </a:t>
                      </a:r>
                      <a:r>
                        <a:rPr lang="en-US" sz="1000" dirty="0" err="1" smtClean="0"/>
                        <a:t>communicatie</a:t>
                      </a:r>
                      <a:r>
                        <a:rPr lang="en-US" sz="1000" dirty="0" smtClean="0"/>
                        <a:t> met </a:t>
                      </a:r>
                      <a:r>
                        <a:rPr lang="en-US" sz="1000" dirty="0" err="1" smtClean="0"/>
                        <a:t>werknemers</a:t>
                      </a:r>
                      <a:r>
                        <a:rPr lang="en-US" sz="1000" dirty="0" smtClean="0"/>
                        <a:t>  </a:t>
                      </a:r>
                    </a:p>
                    <a:p>
                      <a:pPr>
                        <a:lnSpc>
                          <a:spcPts val="1100"/>
                        </a:lnSpc>
                      </a:pPr>
                      <a:r>
                        <a:rPr lang="en-US" sz="1000" dirty="0" smtClean="0"/>
                        <a:t>20. Het </a:t>
                      </a:r>
                      <a:r>
                        <a:rPr lang="en-US" sz="1000" dirty="0" err="1" smtClean="0"/>
                        <a:t>vertrouwen</a:t>
                      </a:r>
                      <a:r>
                        <a:rPr lang="en-US" sz="1000" dirty="0" smtClean="0"/>
                        <a:t> in het </a:t>
                      </a:r>
                      <a:r>
                        <a:rPr lang="en-US" sz="1000" dirty="0" err="1" smtClean="0"/>
                        <a:t>algemeen</a:t>
                      </a:r>
                      <a:r>
                        <a:rPr lang="en-US" sz="1000" dirty="0" smtClean="0"/>
                        <a:t> </a:t>
                      </a:r>
                      <a:r>
                        <a:rPr lang="en-US" sz="1000" dirty="0" err="1" smtClean="0"/>
                        <a:t>dat</a:t>
                      </a:r>
                      <a:r>
                        <a:rPr lang="en-US" sz="1000" dirty="0" smtClean="0"/>
                        <a:t> u </a:t>
                      </a:r>
                      <a:r>
                        <a:rPr lang="en-US" sz="1000" dirty="0" err="1" smtClean="0"/>
                        <a:t>heeft</a:t>
                      </a:r>
                      <a:r>
                        <a:rPr lang="en-US" sz="1000" dirty="0" smtClean="0"/>
                        <a:t> in het team van </a:t>
                      </a:r>
                      <a:r>
                        <a:rPr lang="en-US" sz="1000" dirty="0" err="1" smtClean="0"/>
                        <a:t>hogere</a:t>
                      </a:r>
                      <a:r>
                        <a:rPr lang="en-US" sz="1000" dirty="0" smtClean="0"/>
                        <a:t> </a:t>
                      </a:r>
                      <a:r>
                        <a:rPr lang="en-US" sz="1000" dirty="0" err="1" smtClean="0"/>
                        <a:t>leidinggevenden</a:t>
                      </a:r>
                      <a:r>
                        <a:rPr lang="en-US" sz="1000" dirty="0" smtClean="0"/>
                        <a:t> van Aramark* </a:t>
                      </a:r>
                    </a:p>
                    <a:p>
                      <a:pPr>
                        <a:lnSpc>
                          <a:spcPts val="1100"/>
                        </a:lnSpc>
                      </a:pPr>
                      <a:r>
                        <a:rPr lang="en-US" sz="1000" dirty="0" smtClean="0"/>
                        <a:t>44. De </a:t>
                      </a:r>
                      <a:r>
                        <a:rPr lang="en-US" sz="1000" dirty="0" err="1" smtClean="0"/>
                        <a:t>informatie</a:t>
                      </a:r>
                      <a:r>
                        <a:rPr lang="en-US" sz="1000" dirty="0" smtClean="0"/>
                        <a:t> van </a:t>
                      </a:r>
                      <a:r>
                        <a:rPr lang="en-US" sz="1000" dirty="0" err="1" smtClean="0"/>
                        <a:t>deze</a:t>
                      </a:r>
                      <a:r>
                        <a:rPr lang="en-US" sz="1000" dirty="0" smtClean="0"/>
                        <a:t> </a:t>
                      </a:r>
                      <a:r>
                        <a:rPr lang="en-US" sz="1000" dirty="0" err="1" smtClean="0"/>
                        <a:t>enquête</a:t>
                      </a:r>
                      <a:r>
                        <a:rPr lang="en-US" sz="1000" dirty="0" smtClean="0"/>
                        <a:t> </a:t>
                      </a:r>
                      <a:r>
                        <a:rPr lang="en-US" sz="1000" dirty="0" err="1" smtClean="0"/>
                        <a:t>zal</a:t>
                      </a:r>
                      <a:r>
                        <a:rPr lang="en-US" sz="1000" dirty="0" smtClean="0"/>
                        <a:t> </a:t>
                      </a:r>
                      <a:r>
                        <a:rPr lang="en-US" sz="1000" dirty="0" err="1" smtClean="0"/>
                        <a:t>voor</a:t>
                      </a:r>
                      <a:r>
                        <a:rPr lang="en-US" sz="1000" dirty="0" smtClean="0"/>
                        <a:t> </a:t>
                      </a:r>
                      <a:r>
                        <a:rPr lang="en-US" sz="1000" dirty="0" err="1" smtClean="0"/>
                        <a:t>constructieve</a:t>
                      </a:r>
                      <a:r>
                        <a:rPr lang="en-US" sz="1000" dirty="0" smtClean="0"/>
                        <a:t> </a:t>
                      </a:r>
                      <a:r>
                        <a:rPr lang="en-US" sz="1000" dirty="0" err="1" smtClean="0"/>
                        <a:t>doeleinden</a:t>
                      </a:r>
                      <a:r>
                        <a:rPr lang="en-US" sz="1000" dirty="0" smtClean="0"/>
                        <a:t> </a:t>
                      </a:r>
                      <a:r>
                        <a:rPr lang="en-US" sz="1000" dirty="0" err="1" smtClean="0"/>
                        <a:t>worden</a:t>
                      </a:r>
                      <a:r>
                        <a:rPr lang="en-US" sz="1000" dirty="0" smtClean="0"/>
                        <a:t> </a:t>
                      </a:r>
                      <a:r>
                        <a:rPr lang="en-US" sz="1000" dirty="0" err="1" smtClean="0"/>
                        <a:t>gebruikt</a:t>
                      </a:r>
                      <a:endParaRPr lang="en-US" sz="1000" dirty="0" smtClean="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06984">
                <a:tc>
                  <a:txBody>
                    <a:bodyPr/>
                    <a:lstStyle/>
                    <a:p>
                      <a:pPr algn="ctr">
                        <a:lnSpc>
                          <a:spcPts val="1200"/>
                        </a:lnSpc>
                      </a:pPr>
                      <a:r>
                        <a:rPr lang="en-US" sz="1000" b="1" smtClean="0"/>
                        <a:t>Ontwikkelingsmogelijkheden</a:t>
                      </a:r>
                      <a:endParaRPr lang="en-US" sz="1000" b="1"/>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lnSpc>
                          <a:spcPts val="1100"/>
                        </a:lnSpc>
                      </a:pPr>
                      <a:r>
                        <a:rPr lang="en-US" sz="1000" dirty="0" smtClean="0"/>
                        <a:t>17. </a:t>
                      </a:r>
                      <a:r>
                        <a:rPr lang="en-US" sz="1000" dirty="0" err="1" smtClean="0"/>
                        <a:t>Uw</a:t>
                      </a:r>
                      <a:r>
                        <a:rPr lang="en-US" sz="1000" dirty="0" smtClean="0"/>
                        <a:t> </a:t>
                      </a:r>
                      <a:r>
                        <a:rPr lang="en-US" sz="1000" dirty="0" err="1" smtClean="0"/>
                        <a:t>kansen</a:t>
                      </a:r>
                      <a:r>
                        <a:rPr lang="en-US" sz="1000" dirty="0" smtClean="0"/>
                        <a:t> om </a:t>
                      </a:r>
                      <a:r>
                        <a:rPr lang="en-US" sz="1000" dirty="0" err="1" smtClean="0"/>
                        <a:t>te</a:t>
                      </a:r>
                      <a:r>
                        <a:rPr lang="en-US" sz="1000" dirty="0" smtClean="0"/>
                        <a:t> </a:t>
                      </a:r>
                      <a:r>
                        <a:rPr lang="en-US" sz="1000" dirty="0" err="1" smtClean="0"/>
                        <a:t>leren</a:t>
                      </a:r>
                      <a:r>
                        <a:rPr lang="en-US" sz="1000" dirty="0" smtClean="0"/>
                        <a:t> </a:t>
                      </a:r>
                      <a:r>
                        <a:rPr lang="en-US" sz="1000" dirty="0" err="1" smtClean="0"/>
                        <a:t>en</a:t>
                      </a:r>
                      <a:r>
                        <a:rPr lang="en-US" sz="1000" dirty="0" smtClean="0"/>
                        <a:t> u </a:t>
                      </a:r>
                      <a:r>
                        <a:rPr lang="en-US" sz="1000" dirty="0" err="1" smtClean="0"/>
                        <a:t>te</a:t>
                      </a:r>
                      <a:r>
                        <a:rPr lang="en-US" sz="1000" dirty="0" smtClean="0"/>
                        <a:t> </a:t>
                      </a:r>
                      <a:r>
                        <a:rPr lang="en-US" sz="1000" dirty="0" err="1" smtClean="0"/>
                        <a:t>ontwikkelen</a:t>
                      </a:r>
                      <a:r>
                        <a:rPr lang="en-US" sz="1000" dirty="0" smtClean="0"/>
                        <a:t>  </a:t>
                      </a:r>
                    </a:p>
                    <a:p>
                      <a:pPr lvl="0" algn="l">
                        <a:lnSpc>
                          <a:spcPts val="1100"/>
                        </a:lnSpc>
                      </a:pPr>
                      <a:r>
                        <a:rPr lang="en-US" sz="1000" dirty="0" smtClean="0"/>
                        <a:t>18. </a:t>
                      </a:r>
                      <a:r>
                        <a:rPr lang="en-US" sz="1000" dirty="0" err="1" smtClean="0"/>
                        <a:t>Uw</a:t>
                      </a:r>
                      <a:r>
                        <a:rPr lang="en-US" sz="1000" dirty="0" smtClean="0"/>
                        <a:t> </a:t>
                      </a:r>
                      <a:r>
                        <a:rPr lang="en-US" sz="1000" dirty="0" err="1" smtClean="0"/>
                        <a:t>kansen</a:t>
                      </a:r>
                      <a:r>
                        <a:rPr lang="en-US" sz="1000" dirty="0" smtClean="0"/>
                        <a:t> om </a:t>
                      </a:r>
                      <a:r>
                        <a:rPr lang="en-US" sz="1000" dirty="0" err="1" smtClean="0"/>
                        <a:t>uw</a:t>
                      </a:r>
                      <a:r>
                        <a:rPr lang="en-US" sz="1000" dirty="0" smtClean="0"/>
                        <a:t> </a:t>
                      </a:r>
                      <a:r>
                        <a:rPr lang="en-US" sz="1000" dirty="0" err="1" smtClean="0"/>
                        <a:t>persoonlijke</a:t>
                      </a:r>
                      <a:r>
                        <a:rPr lang="en-US" sz="1000" dirty="0" smtClean="0"/>
                        <a:t> </a:t>
                      </a:r>
                      <a:r>
                        <a:rPr lang="en-US" sz="1000" dirty="0" err="1" smtClean="0"/>
                        <a:t>loopbaandoelstellingen</a:t>
                      </a:r>
                      <a:r>
                        <a:rPr lang="en-US" sz="1000" dirty="0" smtClean="0"/>
                        <a:t> </a:t>
                      </a:r>
                      <a:r>
                        <a:rPr lang="en-US" sz="1000" dirty="0" err="1" smtClean="0"/>
                        <a:t>te</a:t>
                      </a:r>
                      <a:r>
                        <a:rPr lang="en-US" sz="1000" dirty="0" smtClean="0"/>
                        <a:t> </a:t>
                      </a:r>
                      <a:r>
                        <a:rPr lang="en-US" sz="1000" dirty="0" err="1" smtClean="0"/>
                        <a:t>bereiken</a:t>
                      </a:r>
                      <a:r>
                        <a:rPr lang="en-US" sz="1000" dirty="0" smtClean="0"/>
                        <a:t> </a:t>
                      </a:r>
                      <a:r>
                        <a:rPr lang="en-US" sz="1000" dirty="0" err="1" smtClean="0"/>
                        <a:t>bij</a:t>
                      </a:r>
                      <a:r>
                        <a:rPr lang="en-US" sz="1000" dirty="0" smtClean="0"/>
                        <a:t> Aramark  </a:t>
                      </a:r>
                    </a:p>
                    <a:p>
                      <a:pPr lvl="0" algn="l">
                        <a:lnSpc>
                          <a:spcPts val="1100"/>
                        </a:lnSpc>
                      </a:pPr>
                      <a:r>
                        <a:rPr lang="en-US" sz="1000" dirty="0" smtClean="0"/>
                        <a:t>38.</a:t>
                      </a:r>
                      <a:r>
                        <a:rPr lang="en-US" sz="1000" baseline="0" dirty="0" smtClean="0"/>
                        <a:t> </a:t>
                      </a:r>
                      <a:r>
                        <a:rPr lang="en-US" sz="1000" dirty="0" err="1" smtClean="0"/>
                        <a:t>Ik</a:t>
                      </a:r>
                      <a:r>
                        <a:rPr lang="en-US" sz="1000" dirty="0" smtClean="0"/>
                        <a:t> word </a:t>
                      </a:r>
                      <a:r>
                        <a:rPr lang="en-US" sz="1000" dirty="0" err="1" smtClean="0"/>
                        <a:t>gecoacht</a:t>
                      </a:r>
                      <a:r>
                        <a:rPr lang="en-US" sz="1000" dirty="0" smtClean="0"/>
                        <a:t> in </a:t>
                      </a:r>
                      <a:r>
                        <a:rPr lang="en-US" sz="1000" dirty="0" err="1" smtClean="0"/>
                        <a:t>mijn</a:t>
                      </a:r>
                      <a:r>
                        <a:rPr lang="en-US" sz="1000" dirty="0" smtClean="0"/>
                        <a:t> </a:t>
                      </a:r>
                      <a:r>
                        <a:rPr lang="en-US" sz="1000" dirty="0" err="1" smtClean="0"/>
                        <a:t>ontwikkeling</a:t>
                      </a:r>
                      <a:r>
                        <a:rPr lang="en-US" sz="1000" dirty="0" smtClean="0"/>
                        <a:t> </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1583">
                <a:tc>
                  <a:txBody>
                    <a:bodyPr/>
                    <a:lstStyle/>
                    <a:p>
                      <a:pPr algn="ctr">
                        <a:lnSpc>
                          <a:spcPts val="1200"/>
                        </a:lnSpc>
                      </a:pPr>
                      <a:r>
                        <a:rPr lang="en-US" sz="1000" b="1" smtClean="0"/>
                        <a:t>Diversiteit en inclusie</a:t>
                      </a:r>
                      <a:endParaRPr lang="en-US" sz="1000" b="1"/>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lnSpc>
                          <a:spcPts val="1100"/>
                        </a:lnSpc>
                      </a:pPr>
                      <a:r>
                        <a:rPr lang="en-US" sz="1000" dirty="0" smtClean="0"/>
                        <a:t>6. Aramark </a:t>
                      </a:r>
                      <a:r>
                        <a:rPr lang="en-US" sz="1000" dirty="0" err="1" smtClean="0"/>
                        <a:t>begrijpt</a:t>
                      </a:r>
                      <a:r>
                        <a:rPr lang="en-US" sz="1000" dirty="0" smtClean="0"/>
                        <a:t> </a:t>
                      </a:r>
                      <a:r>
                        <a:rPr lang="en-US" sz="1000" dirty="0" err="1" smtClean="0"/>
                        <a:t>en</a:t>
                      </a:r>
                      <a:r>
                        <a:rPr lang="en-US" sz="1000" dirty="0" smtClean="0"/>
                        <a:t> </a:t>
                      </a:r>
                      <a:r>
                        <a:rPr lang="en-US" sz="1000" dirty="0" err="1" smtClean="0"/>
                        <a:t>waardeert</a:t>
                      </a:r>
                      <a:r>
                        <a:rPr lang="en-US" sz="1000" dirty="0" smtClean="0"/>
                        <a:t> </a:t>
                      </a:r>
                      <a:r>
                        <a:rPr lang="en-US" sz="1000" dirty="0" err="1" smtClean="0"/>
                        <a:t>verschillen</a:t>
                      </a:r>
                      <a:r>
                        <a:rPr lang="en-US" sz="1000" dirty="0" smtClean="0"/>
                        <a:t> </a:t>
                      </a:r>
                      <a:r>
                        <a:rPr lang="en-US" sz="1000" dirty="0" err="1" smtClean="0"/>
                        <a:t>tussen</a:t>
                      </a:r>
                      <a:r>
                        <a:rPr lang="en-US" sz="1000" dirty="0" smtClean="0"/>
                        <a:t> </a:t>
                      </a:r>
                      <a:r>
                        <a:rPr lang="en-US" sz="1000" dirty="0" err="1" smtClean="0"/>
                        <a:t>werknemers</a:t>
                      </a:r>
                      <a:r>
                        <a:rPr lang="en-US" sz="1000" dirty="0" smtClean="0"/>
                        <a:t>  </a:t>
                      </a:r>
                    </a:p>
                    <a:p>
                      <a:pPr lvl="0" algn="l">
                        <a:lnSpc>
                          <a:spcPts val="1100"/>
                        </a:lnSpc>
                      </a:pPr>
                      <a:r>
                        <a:rPr lang="en-US" sz="1000" dirty="0" smtClean="0"/>
                        <a:t>7. In het </a:t>
                      </a:r>
                      <a:r>
                        <a:rPr lang="en-US" sz="1000" dirty="0" err="1" smtClean="0"/>
                        <a:t>algemeen</a:t>
                      </a:r>
                      <a:r>
                        <a:rPr lang="en-US" sz="1000" dirty="0" smtClean="0"/>
                        <a:t> </a:t>
                      </a:r>
                      <a:r>
                        <a:rPr lang="en-US" sz="1000" dirty="0" err="1" smtClean="0"/>
                        <a:t>zet</a:t>
                      </a:r>
                      <a:r>
                        <a:rPr lang="en-US" sz="1000" dirty="0" smtClean="0"/>
                        <a:t> Aramark </a:t>
                      </a:r>
                      <a:r>
                        <a:rPr lang="en-US" sz="1000" dirty="0" err="1" smtClean="0"/>
                        <a:t>zich</a:t>
                      </a:r>
                      <a:r>
                        <a:rPr lang="en-US" sz="1000" dirty="0" smtClean="0"/>
                        <a:t> </a:t>
                      </a:r>
                      <a:r>
                        <a:rPr lang="en-US" sz="1000" dirty="0" err="1" smtClean="0"/>
                        <a:t>ervoor</a:t>
                      </a:r>
                      <a:r>
                        <a:rPr lang="en-US" sz="1000" dirty="0" smtClean="0"/>
                        <a:t> in om </a:t>
                      </a:r>
                      <a:r>
                        <a:rPr lang="en-US" sz="1000" dirty="0" err="1" smtClean="0"/>
                        <a:t>gelijke</a:t>
                      </a:r>
                      <a:r>
                        <a:rPr lang="en-US" sz="1000" dirty="0" smtClean="0"/>
                        <a:t> </a:t>
                      </a:r>
                      <a:r>
                        <a:rPr lang="en-US" sz="1000" dirty="0" err="1" smtClean="0"/>
                        <a:t>kansen</a:t>
                      </a:r>
                      <a:r>
                        <a:rPr lang="en-US" sz="1000" dirty="0" smtClean="0"/>
                        <a:t> </a:t>
                      </a:r>
                      <a:r>
                        <a:rPr lang="en-US" sz="1000" dirty="0" err="1" smtClean="0"/>
                        <a:t>voor</a:t>
                      </a:r>
                      <a:r>
                        <a:rPr lang="en-US" sz="1000" dirty="0" smtClean="0"/>
                        <a:t> </a:t>
                      </a:r>
                      <a:r>
                        <a:rPr lang="en-US" sz="1000" dirty="0" err="1" smtClean="0"/>
                        <a:t>alle</a:t>
                      </a:r>
                      <a:r>
                        <a:rPr lang="en-US" sz="1000" dirty="0" smtClean="0"/>
                        <a:t> </a:t>
                      </a:r>
                      <a:r>
                        <a:rPr lang="en-US" sz="1000" dirty="0" err="1" smtClean="0"/>
                        <a:t>werknemers</a:t>
                      </a:r>
                      <a:r>
                        <a:rPr lang="en-US" sz="1000" dirty="0" smtClean="0"/>
                        <a:t> </a:t>
                      </a:r>
                      <a:r>
                        <a:rPr lang="en-US" sz="1000" dirty="0" err="1" smtClean="0"/>
                        <a:t>te</a:t>
                      </a:r>
                      <a:r>
                        <a:rPr lang="en-US" sz="1000" dirty="0" smtClean="0"/>
                        <a:t> </a:t>
                      </a:r>
                      <a:r>
                        <a:rPr lang="en-US" sz="1000" dirty="0" err="1" smtClean="0"/>
                        <a:t>verzekeren</a:t>
                      </a:r>
                      <a:r>
                        <a:rPr lang="en-US" sz="1000" dirty="0" smtClean="0"/>
                        <a:t> </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777787">
                <a:tc>
                  <a:txBody>
                    <a:bodyPr/>
                    <a:lstStyle/>
                    <a:p>
                      <a:pPr algn="ctr">
                        <a:lnSpc>
                          <a:spcPts val="1200"/>
                        </a:lnSpc>
                      </a:pPr>
                      <a:r>
                        <a:rPr lang="en-US" sz="1000" b="1" smtClean="0"/>
                        <a:t>Werknemersbetrokkenheid</a:t>
                      </a:r>
                      <a:endParaRPr lang="en-US" sz="1000" b="1"/>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lnSpc>
                          <a:spcPts val="1100"/>
                        </a:lnSpc>
                      </a:pPr>
                      <a:r>
                        <a:rPr lang="en-US" sz="1000" dirty="0" smtClean="0"/>
                        <a:t>3. </a:t>
                      </a:r>
                      <a:r>
                        <a:rPr lang="en-US" sz="1000" dirty="0" err="1" smtClean="0"/>
                        <a:t>Ik</a:t>
                      </a:r>
                      <a:r>
                        <a:rPr lang="en-US" sz="1000" dirty="0" smtClean="0"/>
                        <a:t> ben </a:t>
                      </a:r>
                      <a:r>
                        <a:rPr lang="en-US" sz="1000" dirty="0" err="1" smtClean="0"/>
                        <a:t>er</a:t>
                      </a:r>
                      <a:r>
                        <a:rPr lang="en-US" sz="1000" dirty="0" smtClean="0"/>
                        <a:t> trots op om </a:t>
                      </a:r>
                      <a:r>
                        <a:rPr lang="en-US" sz="1000" dirty="0" err="1" smtClean="0"/>
                        <a:t>voor</a:t>
                      </a:r>
                      <a:r>
                        <a:rPr lang="en-US" sz="1000" dirty="0" smtClean="0"/>
                        <a:t> Aramark </a:t>
                      </a:r>
                      <a:r>
                        <a:rPr lang="en-US" sz="1000" dirty="0" err="1" smtClean="0"/>
                        <a:t>te</a:t>
                      </a:r>
                      <a:r>
                        <a:rPr lang="en-US" sz="1000" dirty="0" smtClean="0"/>
                        <a:t> </a:t>
                      </a:r>
                      <a:r>
                        <a:rPr lang="en-US" sz="1000" dirty="0" err="1" smtClean="0"/>
                        <a:t>werken</a:t>
                      </a:r>
                      <a:r>
                        <a:rPr lang="en-US" sz="1000" dirty="0" smtClean="0"/>
                        <a:t> </a:t>
                      </a:r>
                    </a:p>
                    <a:p>
                      <a:pPr lvl="0" algn="l">
                        <a:lnSpc>
                          <a:spcPts val="1100"/>
                        </a:lnSpc>
                      </a:pPr>
                      <a:r>
                        <a:rPr lang="en-US" sz="1000" dirty="0" smtClean="0"/>
                        <a:t>4. </a:t>
                      </a:r>
                      <a:r>
                        <a:rPr lang="en-US" sz="1000" dirty="0" err="1" smtClean="0"/>
                        <a:t>Ik</a:t>
                      </a:r>
                      <a:r>
                        <a:rPr lang="en-US" sz="1000" dirty="0" smtClean="0"/>
                        <a:t> </a:t>
                      </a:r>
                      <a:r>
                        <a:rPr lang="en-US" sz="1000" dirty="0" err="1" smtClean="0"/>
                        <a:t>zou</a:t>
                      </a:r>
                      <a:r>
                        <a:rPr lang="en-US" sz="1000" dirty="0" smtClean="0"/>
                        <a:t> Aramark </a:t>
                      </a:r>
                      <a:r>
                        <a:rPr lang="en-US" sz="1000" dirty="0" err="1" smtClean="0"/>
                        <a:t>aan</a:t>
                      </a:r>
                      <a:r>
                        <a:rPr lang="en-US" sz="1000" dirty="0" smtClean="0"/>
                        <a:t> </a:t>
                      </a:r>
                      <a:r>
                        <a:rPr lang="en-US" sz="1000" dirty="0" err="1" smtClean="0"/>
                        <a:t>familie</a:t>
                      </a:r>
                      <a:r>
                        <a:rPr lang="en-US" sz="1000" dirty="0" smtClean="0"/>
                        <a:t> of </a:t>
                      </a:r>
                      <a:r>
                        <a:rPr lang="en-US" sz="1000" dirty="0" err="1" smtClean="0"/>
                        <a:t>vrienden</a:t>
                      </a:r>
                      <a:r>
                        <a:rPr lang="en-US" sz="1000" dirty="0" smtClean="0"/>
                        <a:t> </a:t>
                      </a:r>
                      <a:r>
                        <a:rPr lang="en-US" sz="1000" dirty="0" err="1" smtClean="0"/>
                        <a:t>aanbevelen</a:t>
                      </a:r>
                      <a:r>
                        <a:rPr lang="en-US" sz="1000" dirty="0" smtClean="0"/>
                        <a:t> </a:t>
                      </a:r>
                      <a:r>
                        <a:rPr lang="en-US" sz="1000" dirty="0" err="1" smtClean="0"/>
                        <a:t>als</a:t>
                      </a:r>
                      <a:r>
                        <a:rPr lang="en-US" sz="1000" dirty="0" smtClean="0"/>
                        <a:t> </a:t>
                      </a:r>
                      <a:r>
                        <a:rPr lang="en-US" sz="1000" dirty="0" err="1" smtClean="0"/>
                        <a:t>een</a:t>
                      </a:r>
                      <a:r>
                        <a:rPr lang="en-US" sz="1000" dirty="0" smtClean="0"/>
                        <a:t> </a:t>
                      </a:r>
                      <a:r>
                        <a:rPr lang="en-US" sz="1000" dirty="0" err="1" smtClean="0"/>
                        <a:t>plaats</a:t>
                      </a:r>
                      <a:r>
                        <a:rPr lang="en-US" sz="1000" dirty="0" smtClean="0"/>
                        <a:t> om </a:t>
                      </a:r>
                      <a:r>
                        <a:rPr lang="en-US" sz="1000" dirty="0" err="1" smtClean="0"/>
                        <a:t>te</a:t>
                      </a:r>
                      <a:r>
                        <a:rPr lang="en-US" sz="1000" dirty="0" smtClean="0"/>
                        <a:t> </a:t>
                      </a:r>
                      <a:r>
                        <a:rPr lang="en-US" sz="1000" dirty="0" err="1" smtClean="0"/>
                        <a:t>werken</a:t>
                      </a:r>
                      <a:r>
                        <a:rPr lang="en-US" sz="1000" dirty="0" smtClean="0"/>
                        <a:t>  </a:t>
                      </a:r>
                    </a:p>
                    <a:p>
                      <a:pPr lvl="0" algn="l">
                        <a:lnSpc>
                          <a:spcPts val="1100"/>
                        </a:lnSpc>
                      </a:pPr>
                      <a:r>
                        <a:rPr lang="en-US" sz="1000" dirty="0" smtClean="0"/>
                        <a:t>5. Aramark </a:t>
                      </a:r>
                      <a:r>
                        <a:rPr lang="en-US" sz="1000" dirty="0" err="1" smtClean="0"/>
                        <a:t>geeft</a:t>
                      </a:r>
                      <a:r>
                        <a:rPr lang="en-US" sz="1000" dirty="0" smtClean="0"/>
                        <a:t> me de </a:t>
                      </a:r>
                      <a:r>
                        <a:rPr lang="en-US" sz="1000" dirty="0" err="1" smtClean="0"/>
                        <a:t>motivatie</a:t>
                      </a:r>
                      <a:r>
                        <a:rPr lang="en-US" sz="1000" dirty="0" smtClean="0"/>
                        <a:t> om </a:t>
                      </a:r>
                      <a:r>
                        <a:rPr lang="en-US" sz="1000" dirty="0" err="1" smtClean="0"/>
                        <a:t>meer</a:t>
                      </a:r>
                      <a:r>
                        <a:rPr lang="en-US" sz="1000" dirty="0" smtClean="0"/>
                        <a:t> </a:t>
                      </a:r>
                      <a:r>
                        <a:rPr lang="en-US" sz="1000" dirty="0" err="1" smtClean="0"/>
                        <a:t>te</a:t>
                      </a:r>
                      <a:r>
                        <a:rPr lang="en-US" sz="1000" dirty="0" smtClean="0"/>
                        <a:t> </a:t>
                      </a:r>
                      <a:r>
                        <a:rPr lang="en-US" sz="1000" dirty="0" err="1" smtClean="0"/>
                        <a:t>doen</a:t>
                      </a:r>
                      <a:r>
                        <a:rPr lang="en-US" sz="1000" dirty="0" smtClean="0"/>
                        <a:t> </a:t>
                      </a:r>
                      <a:r>
                        <a:rPr lang="en-US" sz="1000" dirty="0" err="1" smtClean="0"/>
                        <a:t>dan</a:t>
                      </a:r>
                      <a:r>
                        <a:rPr lang="en-US" sz="1000" dirty="0" smtClean="0"/>
                        <a:t> </a:t>
                      </a:r>
                      <a:r>
                        <a:rPr lang="en-US" sz="1000" dirty="0" err="1" smtClean="0"/>
                        <a:t>vereist</a:t>
                      </a:r>
                      <a:r>
                        <a:rPr lang="en-US" sz="1000" dirty="0" smtClean="0"/>
                        <a:t> is  </a:t>
                      </a:r>
                    </a:p>
                    <a:p>
                      <a:pPr lvl="0" algn="l">
                        <a:lnSpc>
                          <a:spcPts val="1100"/>
                        </a:lnSpc>
                      </a:pPr>
                      <a:r>
                        <a:rPr lang="en-US" sz="1000" dirty="0" smtClean="0"/>
                        <a:t>29. </a:t>
                      </a:r>
                      <a:r>
                        <a:rPr lang="en-US" sz="1000" dirty="0" err="1" smtClean="0"/>
                        <a:t>Ik</a:t>
                      </a:r>
                      <a:r>
                        <a:rPr lang="en-US" sz="1000" dirty="0" smtClean="0"/>
                        <a:t> </a:t>
                      </a:r>
                      <a:r>
                        <a:rPr lang="en-US" sz="1000" dirty="0" err="1" smtClean="0"/>
                        <a:t>voel</a:t>
                      </a:r>
                      <a:r>
                        <a:rPr lang="en-US" sz="1000" dirty="0" smtClean="0"/>
                        <a:t> me </a:t>
                      </a:r>
                      <a:r>
                        <a:rPr lang="en-US" sz="1000" dirty="0" err="1" smtClean="0"/>
                        <a:t>gemotiveerd</a:t>
                      </a:r>
                      <a:r>
                        <a:rPr lang="en-US" sz="1000" dirty="0" smtClean="0"/>
                        <a:t> om </a:t>
                      </a:r>
                      <a:r>
                        <a:rPr lang="en-US" sz="1000" dirty="0" err="1" smtClean="0"/>
                        <a:t>meer</a:t>
                      </a:r>
                      <a:r>
                        <a:rPr lang="en-US" sz="1000" dirty="0" smtClean="0"/>
                        <a:t> </a:t>
                      </a:r>
                      <a:r>
                        <a:rPr lang="en-US" sz="1000" dirty="0" err="1" smtClean="0"/>
                        <a:t>te</a:t>
                      </a:r>
                      <a:r>
                        <a:rPr lang="en-US" sz="1000" dirty="0" smtClean="0"/>
                        <a:t> </a:t>
                      </a:r>
                      <a:r>
                        <a:rPr lang="en-US" sz="1000" dirty="0" err="1" smtClean="0"/>
                        <a:t>doen</a:t>
                      </a:r>
                      <a:r>
                        <a:rPr lang="en-US" sz="1000" dirty="0" smtClean="0"/>
                        <a:t> </a:t>
                      </a:r>
                      <a:r>
                        <a:rPr lang="en-US" sz="1000" dirty="0" err="1" smtClean="0"/>
                        <a:t>dan</a:t>
                      </a:r>
                      <a:r>
                        <a:rPr lang="en-US" sz="1000" dirty="0" smtClean="0"/>
                        <a:t> </a:t>
                      </a:r>
                      <a:r>
                        <a:rPr lang="en-US" sz="1000" dirty="0" err="1" smtClean="0"/>
                        <a:t>mijn</a:t>
                      </a:r>
                      <a:r>
                        <a:rPr lang="en-US" sz="1000" dirty="0" smtClean="0"/>
                        <a:t> </a:t>
                      </a:r>
                      <a:r>
                        <a:rPr lang="en-US" sz="1000" dirty="0" err="1" smtClean="0"/>
                        <a:t>normale</a:t>
                      </a:r>
                      <a:r>
                        <a:rPr lang="en-US" sz="1000" dirty="0" smtClean="0"/>
                        <a:t> taken</a:t>
                      </a:r>
                    </a:p>
                    <a:p>
                      <a:pPr lvl="0" algn="l">
                        <a:lnSpc>
                          <a:spcPts val="1100"/>
                        </a:lnSpc>
                      </a:pPr>
                      <a:r>
                        <a:rPr lang="en-US" sz="1000" dirty="0" smtClean="0"/>
                        <a:t>45. </a:t>
                      </a:r>
                      <a:r>
                        <a:rPr lang="en-US" sz="1000" dirty="0" err="1" smtClean="0"/>
                        <a:t>Als</a:t>
                      </a:r>
                      <a:r>
                        <a:rPr lang="en-US" sz="1000" dirty="0" smtClean="0"/>
                        <a:t> het </a:t>
                      </a:r>
                      <a:r>
                        <a:rPr lang="en-US" sz="1000" dirty="0" err="1" smtClean="0"/>
                        <a:t>aan</a:t>
                      </a:r>
                      <a:r>
                        <a:rPr lang="en-US" sz="1000" dirty="0" smtClean="0"/>
                        <a:t> u </a:t>
                      </a:r>
                      <a:r>
                        <a:rPr lang="en-US" sz="1000" dirty="0" err="1" smtClean="0"/>
                        <a:t>ligt</a:t>
                      </a:r>
                      <a:r>
                        <a:rPr lang="en-US" sz="1000" dirty="0" smtClean="0"/>
                        <a:t>, hoe </a:t>
                      </a:r>
                      <a:r>
                        <a:rPr lang="en-US" sz="1000" dirty="0" err="1" smtClean="0"/>
                        <a:t>lang</a:t>
                      </a:r>
                      <a:r>
                        <a:rPr lang="en-US" sz="1000" dirty="0" smtClean="0"/>
                        <a:t> </a:t>
                      </a:r>
                      <a:r>
                        <a:rPr lang="en-US" sz="1000" dirty="0" err="1" smtClean="0"/>
                        <a:t>verwacht</a:t>
                      </a:r>
                      <a:r>
                        <a:rPr lang="en-US" sz="1000" dirty="0" smtClean="0"/>
                        <a:t> u </a:t>
                      </a:r>
                      <a:r>
                        <a:rPr lang="en-US" sz="1000" dirty="0" err="1" smtClean="0"/>
                        <a:t>voor</a:t>
                      </a:r>
                      <a:r>
                        <a:rPr lang="en-US" sz="1000" dirty="0" smtClean="0"/>
                        <a:t> Aramark </a:t>
                      </a:r>
                      <a:r>
                        <a:rPr lang="en-US" sz="1000" dirty="0" err="1" smtClean="0"/>
                        <a:t>te</a:t>
                      </a:r>
                      <a:r>
                        <a:rPr lang="en-US" sz="1000" dirty="0" smtClean="0"/>
                        <a:t> </a:t>
                      </a:r>
                      <a:r>
                        <a:rPr lang="en-US" sz="1000" dirty="0" err="1" smtClean="0"/>
                        <a:t>blijven</a:t>
                      </a:r>
                      <a:r>
                        <a:rPr lang="en-US" sz="1000" dirty="0" smtClean="0"/>
                        <a:t> </a:t>
                      </a:r>
                      <a:r>
                        <a:rPr lang="en-US" sz="1000" dirty="0" err="1" smtClean="0"/>
                        <a:t>werken</a:t>
                      </a:r>
                      <a:r>
                        <a:rPr lang="en-US" sz="1000" dirty="0" smtClean="0"/>
                        <a:t>?</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06984">
                <a:tc>
                  <a:txBody>
                    <a:bodyPr/>
                    <a:lstStyle/>
                    <a:p>
                      <a:pPr algn="ctr">
                        <a:lnSpc>
                          <a:spcPts val="1200"/>
                        </a:lnSpc>
                      </a:pPr>
                      <a:r>
                        <a:rPr lang="en-US" sz="1000" b="1" smtClean="0"/>
                        <a:t>Kwaliteit en klantgerichtheid</a:t>
                      </a:r>
                      <a:endParaRPr lang="en-US" sz="1000" b="1"/>
                    </a:p>
                  </a:txBody>
                  <a:tcPr marL="116058" marR="116058" marT="58029" marB="580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100"/>
                        </a:lnSpc>
                      </a:pPr>
                      <a:r>
                        <a:rPr lang="en-US" sz="1000" dirty="0" smtClean="0"/>
                        <a:t>14. De </a:t>
                      </a:r>
                      <a:r>
                        <a:rPr lang="en-US" sz="1000" dirty="0" err="1" smtClean="0"/>
                        <a:t>kwaliteit</a:t>
                      </a:r>
                      <a:r>
                        <a:rPr lang="en-US" sz="1000" dirty="0" smtClean="0"/>
                        <a:t> van de </a:t>
                      </a:r>
                      <a:r>
                        <a:rPr lang="en-US" sz="1000" dirty="0" err="1" smtClean="0"/>
                        <a:t>klantenservice</a:t>
                      </a:r>
                      <a:r>
                        <a:rPr lang="en-US" sz="1000" dirty="0" smtClean="0"/>
                        <a:t> die door Aramark </a:t>
                      </a:r>
                      <a:r>
                        <a:rPr lang="en-US" sz="1000" dirty="0" err="1" smtClean="0"/>
                        <a:t>wordt</a:t>
                      </a:r>
                      <a:r>
                        <a:rPr lang="en-US" sz="1000" dirty="0" smtClean="0"/>
                        <a:t> </a:t>
                      </a:r>
                      <a:r>
                        <a:rPr lang="en-US" sz="1000" dirty="0" err="1" smtClean="0"/>
                        <a:t>geleverd</a:t>
                      </a:r>
                      <a:r>
                        <a:rPr lang="en-US" sz="1000" dirty="0" smtClean="0"/>
                        <a:t>  </a:t>
                      </a:r>
                    </a:p>
                    <a:p>
                      <a:pPr>
                        <a:lnSpc>
                          <a:spcPts val="1100"/>
                        </a:lnSpc>
                      </a:pPr>
                      <a:r>
                        <a:rPr lang="en-US" sz="1000" dirty="0" smtClean="0"/>
                        <a:t>15. De </a:t>
                      </a:r>
                      <a:r>
                        <a:rPr lang="en-US" sz="1000" dirty="0" err="1" smtClean="0"/>
                        <a:t>kwaliteit</a:t>
                      </a:r>
                      <a:r>
                        <a:rPr lang="en-US" sz="1000" dirty="0" smtClean="0"/>
                        <a:t> van de </a:t>
                      </a:r>
                      <a:r>
                        <a:rPr lang="en-US" sz="1000" dirty="0" err="1" smtClean="0"/>
                        <a:t>klantenondersteuning</a:t>
                      </a:r>
                      <a:r>
                        <a:rPr lang="en-US" sz="1000" dirty="0" smtClean="0"/>
                        <a:t> (</a:t>
                      </a:r>
                      <a:r>
                        <a:rPr lang="en-US" sz="1000" dirty="0" err="1" smtClean="0"/>
                        <a:t>bijv</a:t>
                      </a:r>
                      <a:r>
                        <a:rPr lang="en-US" sz="1000" dirty="0" smtClean="0"/>
                        <a:t>. </a:t>
                      </a:r>
                      <a:r>
                        <a:rPr lang="en-US" sz="1000" dirty="0" err="1" smtClean="0"/>
                        <a:t>reageren</a:t>
                      </a:r>
                      <a:r>
                        <a:rPr lang="en-US" sz="1000" dirty="0" smtClean="0"/>
                        <a:t> op </a:t>
                      </a:r>
                      <a:r>
                        <a:rPr lang="en-US" sz="1000" dirty="0" err="1" smtClean="0"/>
                        <a:t>vragen</a:t>
                      </a:r>
                      <a:r>
                        <a:rPr lang="en-US" sz="1000" dirty="0" smtClean="0"/>
                        <a:t>, </a:t>
                      </a:r>
                      <a:r>
                        <a:rPr lang="en-US" sz="1000" dirty="0" err="1" smtClean="0"/>
                        <a:t>flexibiliteit</a:t>
                      </a:r>
                      <a:r>
                        <a:rPr lang="en-US" sz="1000" dirty="0" smtClean="0"/>
                        <a:t>, </a:t>
                      </a:r>
                      <a:r>
                        <a:rPr lang="en-US" sz="1000" dirty="0" err="1" smtClean="0"/>
                        <a:t>verwerkingstijd</a:t>
                      </a:r>
                      <a:r>
                        <a:rPr lang="en-US" sz="1000" dirty="0" smtClean="0"/>
                        <a:t>) die door Aramark </a:t>
                      </a:r>
                      <a:r>
                        <a:rPr lang="en-US" sz="1000" dirty="0" err="1" smtClean="0"/>
                        <a:t>wordt</a:t>
                      </a:r>
                      <a:r>
                        <a:rPr lang="en-US" sz="1000" dirty="0" smtClean="0"/>
                        <a:t> </a:t>
                      </a:r>
                      <a:r>
                        <a:rPr lang="en-US" sz="1000" dirty="0" err="1" smtClean="0"/>
                        <a:t>geleverd</a:t>
                      </a:r>
                      <a:r>
                        <a:rPr lang="en-US" sz="1000" dirty="0" smtClean="0"/>
                        <a:t>*</a:t>
                      </a:r>
                    </a:p>
                    <a:p>
                      <a:pPr>
                        <a:lnSpc>
                          <a:spcPts val="1100"/>
                        </a:lnSpc>
                      </a:pPr>
                      <a:r>
                        <a:rPr lang="en-US" sz="1000" dirty="0" smtClean="0"/>
                        <a:t>30.</a:t>
                      </a:r>
                      <a:r>
                        <a:rPr lang="en-US" sz="1000" baseline="0" dirty="0" smtClean="0"/>
                        <a:t> </a:t>
                      </a:r>
                      <a:r>
                        <a:rPr lang="en-US" sz="1000" dirty="0" smtClean="0"/>
                        <a:t>De </a:t>
                      </a:r>
                      <a:r>
                        <a:rPr lang="en-US" sz="1000" dirty="0" err="1" smtClean="0"/>
                        <a:t>mensen</a:t>
                      </a:r>
                      <a:r>
                        <a:rPr lang="en-US" sz="1000" dirty="0" smtClean="0"/>
                        <a:t> in </a:t>
                      </a:r>
                      <a:r>
                        <a:rPr lang="en-US" sz="1000" dirty="0" err="1" smtClean="0"/>
                        <a:t>mijn</a:t>
                      </a:r>
                      <a:r>
                        <a:rPr lang="en-US" sz="1000" dirty="0" smtClean="0"/>
                        <a:t> team </a:t>
                      </a:r>
                      <a:r>
                        <a:rPr lang="en-US" sz="1000" dirty="0" err="1" smtClean="0"/>
                        <a:t>zetten</a:t>
                      </a:r>
                      <a:r>
                        <a:rPr lang="en-US" sz="1000" dirty="0" smtClean="0"/>
                        <a:t> </a:t>
                      </a:r>
                      <a:r>
                        <a:rPr lang="en-US" sz="1000" dirty="0" err="1" smtClean="0"/>
                        <a:t>zich</a:t>
                      </a:r>
                      <a:r>
                        <a:rPr lang="en-US" sz="1000" dirty="0" smtClean="0"/>
                        <a:t> </a:t>
                      </a:r>
                      <a:r>
                        <a:rPr lang="en-US" sz="1000" dirty="0" err="1" smtClean="0"/>
                        <a:t>ervoor</a:t>
                      </a:r>
                      <a:r>
                        <a:rPr lang="en-US" sz="1000" dirty="0" smtClean="0"/>
                        <a:t> in om </a:t>
                      </a:r>
                      <a:r>
                        <a:rPr lang="en-US" sz="1000" dirty="0" err="1" smtClean="0"/>
                        <a:t>producten</a:t>
                      </a:r>
                      <a:r>
                        <a:rPr lang="en-US" sz="1000" dirty="0" smtClean="0"/>
                        <a:t> </a:t>
                      </a:r>
                      <a:r>
                        <a:rPr lang="en-US" sz="1000" dirty="0" err="1" smtClean="0"/>
                        <a:t>en</a:t>
                      </a:r>
                      <a:r>
                        <a:rPr lang="en-US" sz="1000" dirty="0" smtClean="0"/>
                        <a:t> </a:t>
                      </a:r>
                      <a:r>
                        <a:rPr lang="en-US" sz="1000" dirty="0" err="1" smtClean="0"/>
                        <a:t>diensten</a:t>
                      </a:r>
                      <a:r>
                        <a:rPr lang="en-US" sz="1000" dirty="0" smtClean="0"/>
                        <a:t> van </a:t>
                      </a:r>
                      <a:r>
                        <a:rPr lang="en-US" sz="1000" dirty="0" err="1" smtClean="0"/>
                        <a:t>hoge</a:t>
                      </a:r>
                      <a:r>
                        <a:rPr lang="en-US" sz="1000" dirty="0" smtClean="0"/>
                        <a:t> </a:t>
                      </a:r>
                      <a:r>
                        <a:rPr lang="en-US" sz="1000" dirty="0" err="1" smtClean="0"/>
                        <a:t>kwaliteit</a:t>
                      </a:r>
                      <a:r>
                        <a:rPr lang="en-US" sz="1000" dirty="0" smtClean="0"/>
                        <a:t> </a:t>
                      </a:r>
                      <a:r>
                        <a:rPr lang="en-US" sz="1000" dirty="0" err="1" smtClean="0"/>
                        <a:t>te</a:t>
                      </a:r>
                      <a:r>
                        <a:rPr lang="en-US" sz="1000" dirty="0" smtClean="0"/>
                        <a:t> </a:t>
                      </a:r>
                      <a:r>
                        <a:rPr lang="en-US" sz="1000" dirty="0" err="1" smtClean="0"/>
                        <a:t>leveren</a:t>
                      </a:r>
                      <a:endParaRPr lang="en-US" sz="1000" dirty="0" smtClean="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642386">
                <a:tc>
                  <a:txBody>
                    <a:bodyPr/>
                    <a:lstStyle/>
                    <a:p>
                      <a:pPr algn="ctr">
                        <a:lnSpc>
                          <a:spcPts val="1200"/>
                        </a:lnSpc>
                      </a:pPr>
                      <a:r>
                        <a:rPr lang="en-US" sz="1000" b="1" smtClean="0"/>
                        <a:t>Respect en erkenning</a:t>
                      </a:r>
                      <a:endParaRPr lang="en-US" sz="1000" b="1"/>
                    </a:p>
                  </a:txBody>
                  <a:tcPr marL="116058" marR="116058" marT="58029" marB="580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100"/>
                        </a:lnSpc>
                      </a:pPr>
                      <a:r>
                        <a:rPr lang="en-US" sz="1000" dirty="0" smtClean="0"/>
                        <a:t>32. Aramark </a:t>
                      </a:r>
                      <a:r>
                        <a:rPr lang="en-US" sz="1000" dirty="0" err="1" smtClean="0"/>
                        <a:t>steunt</a:t>
                      </a:r>
                      <a:r>
                        <a:rPr lang="en-US" sz="1000" dirty="0" smtClean="0"/>
                        <a:t> </a:t>
                      </a:r>
                      <a:r>
                        <a:rPr lang="en-US" sz="1000" dirty="0" err="1" smtClean="0"/>
                        <a:t>mij</a:t>
                      </a:r>
                      <a:r>
                        <a:rPr lang="en-US" sz="1000" dirty="0" smtClean="0"/>
                        <a:t> om </a:t>
                      </a:r>
                      <a:r>
                        <a:rPr lang="en-US" sz="1000" dirty="0" err="1" smtClean="0"/>
                        <a:t>een</a:t>
                      </a:r>
                      <a:r>
                        <a:rPr lang="en-US" sz="1000" dirty="0" smtClean="0"/>
                        <a:t> </a:t>
                      </a:r>
                      <a:r>
                        <a:rPr lang="en-US" sz="1000" dirty="0" err="1" smtClean="0"/>
                        <a:t>redelijk</a:t>
                      </a:r>
                      <a:r>
                        <a:rPr lang="en-US" sz="1000" dirty="0" smtClean="0"/>
                        <a:t> </a:t>
                      </a:r>
                      <a:r>
                        <a:rPr lang="en-US" sz="1000" dirty="0" err="1" smtClean="0"/>
                        <a:t>evenwicht</a:t>
                      </a:r>
                      <a:r>
                        <a:rPr lang="en-US" sz="1000" dirty="0" smtClean="0"/>
                        <a:t> </a:t>
                      </a:r>
                      <a:r>
                        <a:rPr lang="en-US" sz="1000" dirty="0" err="1" smtClean="0"/>
                        <a:t>te</a:t>
                      </a:r>
                      <a:r>
                        <a:rPr lang="en-US" sz="1000" dirty="0" smtClean="0"/>
                        <a:t> </a:t>
                      </a:r>
                      <a:r>
                        <a:rPr lang="en-US" sz="1000" dirty="0" err="1" smtClean="0"/>
                        <a:t>verkrijgen</a:t>
                      </a:r>
                      <a:r>
                        <a:rPr lang="en-US" sz="1000" dirty="0" smtClean="0"/>
                        <a:t> </a:t>
                      </a:r>
                      <a:r>
                        <a:rPr lang="en-US" sz="1000" dirty="0" err="1" smtClean="0"/>
                        <a:t>tussen</a:t>
                      </a:r>
                      <a:r>
                        <a:rPr lang="en-US" sz="1000" dirty="0" smtClean="0"/>
                        <a:t> </a:t>
                      </a:r>
                      <a:r>
                        <a:rPr lang="en-US" sz="1000" dirty="0" err="1" smtClean="0"/>
                        <a:t>mijn</a:t>
                      </a:r>
                      <a:r>
                        <a:rPr lang="en-US" sz="1000" dirty="0" smtClean="0"/>
                        <a:t> </a:t>
                      </a:r>
                      <a:r>
                        <a:rPr lang="en-US" sz="1000" dirty="0" err="1" smtClean="0"/>
                        <a:t>werk</a:t>
                      </a:r>
                      <a:r>
                        <a:rPr lang="en-US" sz="1000" dirty="0" smtClean="0"/>
                        <a:t> </a:t>
                      </a:r>
                      <a:r>
                        <a:rPr lang="en-US" sz="1000" dirty="0" err="1" smtClean="0"/>
                        <a:t>en</a:t>
                      </a:r>
                      <a:r>
                        <a:rPr lang="en-US" sz="1000" dirty="0" smtClean="0"/>
                        <a:t> </a:t>
                      </a:r>
                      <a:r>
                        <a:rPr lang="en-US" sz="1000" dirty="0" err="1" smtClean="0"/>
                        <a:t>mijn</a:t>
                      </a:r>
                      <a:r>
                        <a:rPr lang="en-US" sz="1000" dirty="0" smtClean="0"/>
                        <a:t> </a:t>
                      </a:r>
                      <a:r>
                        <a:rPr lang="en-US" sz="1000" dirty="0" err="1" smtClean="0"/>
                        <a:t>privéleven</a:t>
                      </a:r>
                      <a:r>
                        <a:rPr lang="en-US" sz="1000" dirty="0" smtClean="0"/>
                        <a:t>*  </a:t>
                      </a:r>
                    </a:p>
                    <a:p>
                      <a:pPr>
                        <a:lnSpc>
                          <a:spcPts val="1100"/>
                        </a:lnSpc>
                      </a:pPr>
                      <a:r>
                        <a:rPr lang="en-US" sz="1000" dirty="0" smtClean="0"/>
                        <a:t>35. </a:t>
                      </a:r>
                      <a:r>
                        <a:rPr lang="en-US" sz="1000" dirty="0" err="1" smtClean="0"/>
                        <a:t>Ik</a:t>
                      </a:r>
                      <a:r>
                        <a:rPr lang="en-US" sz="1000" dirty="0" smtClean="0"/>
                        <a:t> word </a:t>
                      </a:r>
                      <a:r>
                        <a:rPr lang="en-US" sz="1000" dirty="0" err="1" smtClean="0"/>
                        <a:t>respectvol</a:t>
                      </a:r>
                      <a:r>
                        <a:rPr lang="en-US" sz="1000" dirty="0" smtClean="0"/>
                        <a:t> </a:t>
                      </a:r>
                      <a:r>
                        <a:rPr lang="en-US" sz="1000" dirty="0" err="1" smtClean="0"/>
                        <a:t>behandeld</a:t>
                      </a:r>
                      <a:r>
                        <a:rPr lang="en-US" sz="1000" dirty="0" smtClean="0"/>
                        <a:t> </a:t>
                      </a:r>
                      <a:r>
                        <a:rPr lang="en-US" sz="1000" dirty="0" err="1" smtClean="0"/>
                        <a:t>als</a:t>
                      </a:r>
                      <a:r>
                        <a:rPr lang="en-US" sz="1000" dirty="0" smtClean="0"/>
                        <a:t> </a:t>
                      </a:r>
                      <a:r>
                        <a:rPr lang="en-US" sz="1000" dirty="0" err="1" smtClean="0"/>
                        <a:t>persoon</a:t>
                      </a:r>
                      <a:r>
                        <a:rPr lang="en-US" sz="1000" dirty="0" smtClean="0"/>
                        <a:t>  </a:t>
                      </a:r>
                    </a:p>
                    <a:p>
                      <a:pPr>
                        <a:lnSpc>
                          <a:spcPts val="1100"/>
                        </a:lnSpc>
                      </a:pPr>
                      <a:r>
                        <a:rPr lang="en-US" sz="1000" dirty="0" smtClean="0"/>
                        <a:t>36. </a:t>
                      </a:r>
                      <a:r>
                        <a:rPr lang="en-US" sz="1000" dirty="0" err="1" smtClean="0"/>
                        <a:t>Ik</a:t>
                      </a:r>
                      <a:r>
                        <a:rPr lang="en-US" sz="1000" dirty="0" smtClean="0"/>
                        <a:t> </a:t>
                      </a:r>
                      <a:r>
                        <a:rPr lang="en-US" sz="1000" dirty="0" err="1" smtClean="0"/>
                        <a:t>krijg</a:t>
                      </a:r>
                      <a:r>
                        <a:rPr lang="en-US" sz="1000" dirty="0" smtClean="0"/>
                        <a:t> </a:t>
                      </a:r>
                      <a:r>
                        <a:rPr lang="en-US" sz="1000" dirty="0" err="1" smtClean="0"/>
                        <a:t>erkenning</a:t>
                      </a:r>
                      <a:r>
                        <a:rPr lang="en-US" sz="1000" dirty="0" smtClean="0"/>
                        <a:t> </a:t>
                      </a:r>
                      <a:r>
                        <a:rPr lang="en-US" sz="1000" dirty="0" err="1" smtClean="0"/>
                        <a:t>wanneer</a:t>
                      </a:r>
                      <a:r>
                        <a:rPr lang="en-US" sz="1000" dirty="0" smtClean="0"/>
                        <a:t> </a:t>
                      </a:r>
                      <a:r>
                        <a:rPr lang="en-US" sz="1000" dirty="0" err="1" smtClean="0"/>
                        <a:t>ik</a:t>
                      </a:r>
                      <a:r>
                        <a:rPr lang="en-US" sz="1000" dirty="0" smtClean="0"/>
                        <a:t> </a:t>
                      </a:r>
                      <a:r>
                        <a:rPr lang="en-US" sz="1000" dirty="0" err="1" smtClean="0"/>
                        <a:t>mijn</a:t>
                      </a:r>
                      <a:r>
                        <a:rPr lang="en-US" sz="1000" dirty="0" smtClean="0"/>
                        <a:t> </a:t>
                      </a:r>
                      <a:r>
                        <a:rPr lang="en-US" sz="1000" dirty="0" err="1" smtClean="0"/>
                        <a:t>werk</a:t>
                      </a:r>
                      <a:r>
                        <a:rPr lang="en-US" sz="1000" dirty="0" smtClean="0"/>
                        <a:t> </a:t>
                      </a:r>
                      <a:r>
                        <a:rPr lang="en-US" sz="1000" dirty="0" err="1" smtClean="0"/>
                        <a:t>goed</a:t>
                      </a:r>
                      <a:r>
                        <a:rPr lang="en-US" sz="1000" dirty="0" smtClean="0"/>
                        <a:t> doe  </a:t>
                      </a:r>
                    </a:p>
                    <a:p>
                      <a:pPr>
                        <a:lnSpc>
                          <a:spcPts val="1100"/>
                        </a:lnSpc>
                      </a:pPr>
                      <a:r>
                        <a:rPr lang="en-US" sz="1000" dirty="0" smtClean="0"/>
                        <a:t>37. </a:t>
                      </a:r>
                      <a:r>
                        <a:rPr lang="en-US" sz="1000" dirty="0" err="1" smtClean="0"/>
                        <a:t>Ik</a:t>
                      </a:r>
                      <a:r>
                        <a:rPr lang="en-US" sz="1000" dirty="0" smtClean="0"/>
                        <a:t> </a:t>
                      </a:r>
                      <a:r>
                        <a:rPr lang="en-US" sz="1000" dirty="0" err="1" smtClean="0"/>
                        <a:t>voel</a:t>
                      </a:r>
                      <a:r>
                        <a:rPr lang="en-US" sz="1000" dirty="0" smtClean="0"/>
                        <a:t> me </a:t>
                      </a:r>
                      <a:r>
                        <a:rPr lang="en-US" sz="1000" dirty="0" err="1" smtClean="0"/>
                        <a:t>gewaardeerd</a:t>
                      </a:r>
                      <a:r>
                        <a:rPr lang="en-US" sz="1000" dirty="0" smtClean="0"/>
                        <a:t> </a:t>
                      </a:r>
                      <a:r>
                        <a:rPr lang="en-US" sz="1000" dirty="0" err="1" smtClean="0"/>
                        <a:t>voor</a:t>
                      </a:r>
                      <a:r>
                        <a:rPr lang="en-US" sz="1000" dirty="0" smtClean="0"/>
                        <a:t> </a:t>
                      </a:r>
                      <a:r>
                        <a:rPr lang="en-US" sz="1000" dirty="0" err="1" smtClean="0"/>
                        <a:t>mijn</a:t>
                      </a:r>
                      <a:r>
                        <a:rPr lang="en-US" sz="1000" dirty="0" smtClean="0"/>
                        <a:t> </a:t>
                      </a:r>
                      <a:r>
                        <a:rPr lang="en-US" sz="1000" dirty="0" err="1" smtClean="0"/>
                        <a:t>bijdragen</a:t>
                      </a:r>
                      <a:r>
                        <a:rPr lang="en-US" sz="1000" dirty="0" smtClean="0"/>
                        <a:t> op het </a:t>
                      </a:r>
                      <a:r>
                        <a:rPr lang="en-US" sz="1000" dirty="0" err="1" smtClean="0"/>
                        <a:t>werk</a:t>
                      </a:r>
                      <a:endParaRPr lang="en-US" sz="1000" dirty="0" smtClean="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
        <p:nvSpPr>
          <p:cNvPr id="5" name="Rectangle 4"/>
          <p:cNvSpPr/>
          <p:nvPr/>
        </p:nvSpPr>
        <p:spPr>
          <a:xfrm>
            <a:off x="800100" y="6504156"/>
            <a:ext cx="6673362" cy="29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t"/>
          <a:lstStyle/>
          <a:p>
            <a:pPr>
              <a:defRPr sz="1000"/>
            </a:pPr>
            <a:r>
              <a:rPr lang="en-US" sz="900" b="1" i="1" smtClean="0">
                <a:solidFill>
                  <a:schemeClr val="tx1">
                    <a:lumMod val="95000"/>
                    <a:lumOff val="5000"/>
                  </a:schemeClr>
                </a:solidFill>
                <a:cs typeface="Arial" panose="020B0604020202020204" pitchFamily="34" charset="0"/>
              </a:rPr>
              <a:t>OPMERKING: </a:t>
            </a:r>
            <a:r>
              <a:rPr lang="en-US" sz="900" i="1" smtClean="0">
                <a:solidFill>
                  <a:schemeClr val="tx1">
                    <a:lumMod val="95000"/>
                    <a:lumOff val="5000"/>
                  </a:schemeClr>
                </a:solidFill>
                <a:cs typeface="Arial" panose="020B0604020202020204" pitchFamily="34" charset="0"/>
              </a:rPr>
              <a:t>Alleen werknemers in loondienst kregen de vragen gesteld met een * achter de tekst</a:t>
            </a:r>
            <a:r>
              <a:rPr lang="en-US" sz="700" smtClean="0">
                <a:solidFill>
                  <a:schemeClr val="tx1">
                    <a:lumMod val="95000"/>
                    <a:lumOff val="5000"/>
                  </a:schemeClr>
                </a:solidFill>
                <a:cs typeface="Arial" panose="020B0604020202020204" pitchFamily="34" charset="0"/>
              </a:rPr>
              <a:t>.</a:t>
            </a:r>
            <a:r>
              <a:rPr lang="en-US" sz="700" smtClean="0">
                <a:solidFill>
                  <a:schemeClr val="tx1"/>
                </a:solidFill>
                <a:cs typeface="Arial" panose="020B0604020202020204" pitchFamily="34" charset="0"/>
              </a:rPr>
              <a:t> </a:t>
            </a:r>
            <a:endParaRPr lang="en-US" sz="700" smtClean="0">
              <a:solidFill>
                <a:schemeClr val="tx1">
                  <a:lumMod val="95000"/>
                  <a:lumOff val="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253437610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LAUNCH_URL" val="presentation.html"/>
  <p:tag name="ARTICULATE_LMS" val="0"/>
  <p:tag name="ARTICULATE_LOGO" val="(None selected)"/>
  <p:tag name="ARTICULATE_META_COURSE_ID" val="5gSs4lPfzaU_course_id"/>
  <p:tag name="ARTICULATE_META_COURSE_VERSION_SET" val="True"/>
  <p:tag name="ARTICULATE_META_NAME_SET" val="True"/>
  <p:tag name="ARTICULATE_PLAYER_GLOSSARY_XML" val="&lt;?xml version=&quot;1.0&quot; encoding=&quot;utf-16&quot;?&gt;&lt;glossary xmlns:xsi=&quot;http://www.w3.org/2001/XMLSchema-instance&quot; xmlns:xsd=&quot;http://www.w3.org/2001/XMLSchema&quot;&gt;&lt;terms /&gt;&lt;/glossary&gt;"/>
  <p:tag name="ARTICULATE_PRESENTER" val="(None selected)"/>
  <p:tag name="ARTICULATE_PRESENTER_GUID" val="9869030842"/>
  <p:tag name="ARTICULATE_PRESENTER_VERSION" val="7"/>
  <p:tag name="ARTICULATE_PROJECT_CHECK" val="0"/>
  <p:tag name="ARTICULATE_REFERENCE_1" val="Z:\InstructionalDesign\templates and settings\Articulate\Interface Help\Articulate 2013\help_v8_resources.pdf"/>
  <p:tag name="ARTICULATE_REFERENCE_COUNT" val="1"/>
  <p:tag name="ARTICULATE_REFERENCE_TITLE_1" val="help_v8_resources"/>
  <p:tag name="ARTICULATE_REFERENCE_TYPE_1" val="1"/>
  <p:tag name="ARTICULATE_TEMPLATE" val="Restricted"/>
  <p:tag name="ARTICULATE_TEMPLATE_GUID" val="ad2dcc11-8668-4370-8da9-71cfcb842517"/>
  <p:tag name="ARTICULATE_USED_PAGE_ORIENTATION" val="1"/>
  <p:tag name="ARTICULATE_USED_PAGE_SIZE" val="1"/>
  <p:tag name="AS_NET" val="4.0.30319.18444"/>
  <p:tag name="AS_OS" val="Microsoft Windows NT 6.1.7601 Service Pack 1"/>
  <p:tag name="AS_RELEASE_DATE" val="2016.01.27"/>
  <p:tag name="AS_TITLE" val="Aspose.Slides for .NET 4.0 Client Profile"/>
  <p:tag name="AS_VERSION" val="16.1.0.0"/>
  <p:tag name="LASTPUBLISHED" val="C:\Users\bowersl1\Desktop\eLearning_Template.v12_RGB_234-0-42\player.html"/>
  <p:tag name="LAUNCHINNEWWINDOW" val="0"/>
  <p:tag name="PRESENTATION_PLAYLIST_COUNT" val="0"/>
  <p:tag name="PRESENTATION_PRESENTER_SLIDE_LEVEL" val="0"/>
  <p:tag name="PRESENTER_PREVIEW_MODE" val="0"/>
  <p:tag name="PRESENTER_PREVIEW_MODE_REFRESH" val="0"/>
  <p:tag name="PRESENTER_PREVIEW_START" val="1"/>
  <p:tag name="TAG_BACKING_FORM_KEY" val="269436-c:\users\bellamyv\desktop\employee engagement fundamentals 2016\engagement fundamentals draft 050416.pptx"/>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wersl1\AppData\Local\Temp\articulate\presenter\imgtemp\GW59Zel9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9611</TotalTime>
  <Words>1941</Words>
  <Application>Microsoft Office PowerPoint</Application>
  <PresentationFormat>On-screen Show (4:3)</PresentationFormat>
  <Paragraphs>223</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Helvetica</vt:lpstr>
      <vt:lpstr>Wingdings</vt:lpstr>
      <vt:lpstr>Office Theme</vt:lpstr>
      <vt:lpstr>PowerPoint Presentation</vt:lpstr>
      <vt:lpstr>Doelstellingen van de enquête</vt:lpstr>
      <vt:lpstr>Proces voor de betrokkenheidsenquête</vt:lpstr>
      <vt:lpstr>Het Effectiveness Framework voor werknemers</vt:lpstr>
      <vt:lpstr>De resultaten begrijpen</vt:lpstr>
      <vt:lpstr>Management </vt:lpstr>
      <vt:lpstr>Actieplannen </vt:lpstr>
      <vt:lpstr>Bijlage</vt:lpstr>
      <vt:lpstr>Enquêtedimensies en -vragen</vt:lpstr>
      <vt:lpstr>Enquêtedimensies en -vragen</vt:lpstr>
    </vt:vector>
  </TitlesOfParts>
  <Manager/>
  <Company>DraftFCB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Mazzei</dc:creator>
  <cp:lastModifiedBy>Palumbo, Kathleen</cp:lastModifiedBy>
  <cp:revision>833</cp:revision>
  <cp:lastPrinted>2013-11-08T14:29:41Z</cp:lastPrinted>
  <dcterms:created xsi:type="dcterms:W3CDTF">2013-11-08T14:26:32Z</dcterms:created>
  <dcterms:modified xsi:type="dcterms:W3CDTF">2019-06-17T19:33:22Z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B830EB84-DE08-4974-9B18-EA61650E414C</vt:lpwstr>
  </property>
  <property fmtid="{D5CDD505-2E9C-101B-9397-08002B2CF9AE}" pid="3" name="ArticulatePath">
    <vt:lpwstr>eLearning_Template.v6_01282014_EngageHelp</vt:lpwstr>
  </property>
  <property fmtid="{D5CDD505-2E9C-101B-9397-08002B2CF9AE}" pid="4" name="ArticulateProjectFull">
    <vt:lpwstr>C:\Users\bellamyv\Desktop\Engagement Action Planning\Engagement Action Planning.ppta</vt:lpwstr>
  </property>
  <property fmtid="{D5CDD505-2E9C-101B-9397-08002B2CF9AE}" pid="5" name="ArticulateProjectVersion">
    <vt:lpwstr>7</vt:lpwstr>
  </property>
  <property fmtid="{D5CDD505-2E9C-101B-9397-08002B2CF9AE}" pid="6" name="ArticulateUseProject">
    <vt:lpwstr>1</vt:lpwstr>
  </property>
</Properties>
</file>